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427" r:id="rId6"/>
    <p:sldId id="277" r:id="rId7"/>
    <p:sldId id="418" r:id="rId8"/>
    <p:sldId id="423" r:id="rId9"/>
    <p:sldId id="262" r:id="rId10"/>
    <p:sldId id="428" r:id="rId11"/>
    <p:sldId id="429" r:id="rId12"/>
    <p:sldId id="430" r:id="rId13"/>
    <p:sldId id="264" r:id="rId14"/>
    <p:sldId id="426" r:id="rId15"/>
    <p:sldId id="303" r:id="rId16"/>
    <p:sldId id="356" r:id="rId17"/>
    <p:sldId id="369" r:id="rId18"/>
    <p:sldId id="350" r:id="rId19"/>
    <p:sldId id="420" r:id="rId20"/>
    <p:sldId id="424" r:id="rId21"/>
    <p:sldId id="267" r:id="rId22"/>
  </p:sldIdLst>
  <p:sldSz cx="12192000" cy="6858000"/>
  <p:notesSz cx="12192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357"/>
    <a:srgbClr val="E46C0A"/>
    <a:srgbClr val="F9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DE658-CDB9-7B43-8750-BC94913965F2}" type="datetimeFigureOut">
              <a:rPr lang="nl-NL" smtClean="0"/>
              <a:t>14-1-2025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4CE6-697B-8C40-B309-32AE5354AB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8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94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NB Buurkracht is procesbegeleider, houdt zich verre van technisch onderzoek en/of oplossingen</a:t>
            </a:r>
          </a:p>
        </p:txBody>
      </p:sp>
    </p:spTree>
    <p:extLst>
      <p:ext uri="{BB962C8B-B14F-4D97-AF65-F5344CB8AC3E}">
        <p14:creationId xmlns:p14="http://schemas.microsoft.com/office/powerpoint/2010/main" val="286867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73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11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519680" cy="1347470"/>
          </a:xfrm>
          <a:custGeom>
            <a:avLst/>
            <a:gdLst/>
            <a:ahLst/>
            <a:cxnLst/>
            <a:rect l="l" t="t" r="r" b="b"/>
            <a:pathLst>
              <a:path w="2519680" h="1347470">
                <a:moveTo>
                  <a:pt x="2519273" y="0"/>
                </a:moveTo>
                <a:lnTo>
                  <a:pt x="0" y="0"/>
                </a:lnTo>
                <a:lnTo>
                  <a:pt x="0" y="1021636"/>
                </a:lnTo>
                <a:lnTo>
                  <a:pt x="50134" y="1058781"/>
                </a:lnTo>
                <a:lnTo>
                  <a:pt x="87221" y="1084222"/>
                </a:lnTo>
                <a:lnTo>
                  <a:pt x="125059" y="1108624"/>
                </a:lnTo>
                <a:lnTo>
                  <a:pt x="163629" y="1131965"/>
                </a:lnTo>
                <a:lnTo>
                  <a:pt x="202908" y="1154224"/>
                </a:lnTo>
                <a:lnTo>
                  <a:pt x="242877" y="1175382"/>
                </a:lnTo>
                <a:lnTo>
                  <a:pt x="283516" y="1195417"/>
                </a:lnTo>
                <a:lnTo>
                  <a:pt x="324802" y="1214308"/>
                </a:lnTo>
                <a:lnTo>
                  <a:pt x="366717" y="1232036"/>
                </a:lnTo>
                <a:lnTo>
                  <a:pt x="409239" y="1248580"/>
                </a:lnTo>
                <a:lnTo>
                  <a:pt x="452347" y="1263918"/>
                </a:lnTo>
                <a:lnTo>
                  <a:pt x="496021" y="1278031"/>
                </a:lnTo>
                <a:lnTo>
                  <a:pt x="540241" y="1290898"/>
                </a:lnTo>
                <a:lnTo>
                  <a:pt x="584985" y="1302498"/>
                </a:lnTo>
                <a:lnTo>
                  <a:pt x="630234" y="1312810"/>
                </a:lnTo>
                <a:lnTo>
                  <a:pt x="675966" y="1321814"/>
                </a:lnTo>
                <a:lnTo>
                  <a:pt x="722161" y="1329490"/>
                </a:lnTo>
                <a:lnTo>
                  <a:pt x="768798" y="1335816"/>
                </a:lnTo>
                <a:lnTo>
                  <a:pt x="815857" y="1340772"/>
                </a:lnTo>
                <a:lnTo>
                  <a:pt x="863317" y="1344338"/>
                </a:lnTo>
                <a:lnTo>
                  <a:pt x="911157" y="1346493"/>
                </a:lnTo>
                <a:lnTo>
                  <a:pt x="959358" y="1347215"/>
                </a:lnTo>
                <a:lnTo>
                  <a:pt x="1007557" y="1346493"/>
                </a:lnTo>
                <a:lnTo>
                  <a:pt x="1055397" y="1344338"/>
                </a:lnTo>
                <a:lnTo>
                  <a:pt x="1102857" y="1340772"/>
                </a:lnTo>
                <a:lnTo>
                  <a:pt x="1149916" y="1335816"/>
                </a:lnTo>
                <a:lnTo>
                  <a:pt x="1196553" y="1329490"/>
                </a:lnTo>
                <a:lnTo>
                  <a:pt x="1242747" y="1321814"/>
                </a:lnTo>
                <a:lnTo>
                  <a:pt x="1288479" y="1312810"/>
                </a:lnTo>
                <a:lnTo>
                  <a:pt x="1333727" y="1302498"/>
                </a:lnTo>
                <a:lnTo>
                  <a:pt x="1378472" y="1290898"/>
                </a:lnTo>
                <a:lnTo>
                  <a:pt x="1422691" y="1278031"/>
                </a:lnTo>
                <a:lnTo>
                  <a:pt x="1466365" y="1263918"/>
                </a:lnTo>
                <a:lnTo>
                  <a:pt x="1509473" y="1248580"/>
                </a:lnTo>
                <a:lnTo>
                  <a:pt x="1551995" y="1232036"/>
                </a:lnTo>
                <a:lnTo>
                  <a:pt x="1593909" y="1214308"/>
                </a:lnTo>
                <a:lnTo>
                  <a:pt x="1635196" y="1195417"/>
                </a:lnTo>
                <a:lnTo>
                  <a:pt x="1675834" y="1175382"/>
                </a:lnTo>
                <a:lnTo>
                  <a:pt x="1715804" y="1154224"/>
                </a:lnTo>
                <a:lnTo>
                  <a:pt x="1755083" y="1131965"/>
                </a:lnTo>
                <a:lnTo>
                  <a:pt x="1793652" y="1108624"/>
                </a:lnTo>
                <a:lnTo>
                  <a:pt x="1831491" y="1084222"/>
                </a:lnTo>
                <a:lnTo>
                  <a:pt x="1868578" y="1058781"/>
                </a:lnTo>
                <a:lnTo>
                  <a:pt x="1904892" y="1032320"/>
                </a:lnTo>
                <a:lnTo>
                  <a:pt x="1940415" y="1004860"/>
                </a:lnTo>
                <a:lnTo>
                  <a:pt x="1975123" y="976421"/>
                </a:lnTo>
                <a:lnTo>
                  <a:pt x="2008998" y="947026"/>
                </a:lnTo>
                <a:lnTo>
                  <a:pt x="2042018" y="916693"/>
                </a:lnTo>
                <a:lnTo>
                  <a:pt x="2074164" y="885443"/>
                </a:lnTo>
                <a:lnTo>
                  <a:pt x="2105413" y="853298"/>
                </a:lnTo>
                <a:lnTo>
                  <a:pt x="2135746" y="820278"/>
                </a:lnTo>
                <a:lnTo>
                  <a:pt x="2165141" y="786403"/>
                </a:lnTo>
                <a:lnTo>
                  <a:pt x="2193580" y="751695"/>
                </a:lnTo>
                <a:lnTo>
                  <a:pt x="2221040" y="716172"/>
                </a:lnTo>
                <a:lnTo>
                  <a:pt x="2247501" y="679858"/>
                </a:lnTo>
                <a:lnTo>
                  <a:pt x="2272942" y="642771"/>
                </a:lnTo>
                <a:lnTo>
                  <a:pt x="2297344" y="604932"/>
                </a:lnTo>
                <a:lnTo>
                  <a:pt x="2320685" y="566363"/>
                </a:lnTo>
                <a:lnTo>
                  <a:pt x="2342944" y="527084"/>
                </a:lnTo>
                <a:lnTo>
                  <a:pt x="2364102" y="487114"/>
                </a:lnTo>
                <a:lnTo>
                  <a:pt x="2384137" y="446476"/>
                </a:lnTo>
                <a:lnTo>
                  <a:pt x="2403028" y="405189"/>
                </a:lnTo>
                <a:lnTo>
                  <a:pt x="2420756" y="363275"/>
                </a:lnTo>
                <a:lnTo>
                  <a:pt x="2437300" y="320753"/>
                </a:lnTo>
                <a:lnTo>
                  <a:pt x="2452638" y="277645"/>
                </a:lnTo>
                <a:lnTo>
                  <a:pt x="2466751" y="233971"/>
                </a:lnTo>
                <a:lnTo>
                  <a:pt x="2479618" y="189752"/>
                </a:lnTo>
                <a:lnTo>
                  <a:pt x="2491218" y="145007"/>
                </a:lnTo>
                <a:lnTo>
                  <a:pt x="2501530" y="99759"/>
                </a:lnTo>
                <a:lnTo>
                  <a:pt x="2510534" y="54027"/>
                </a:lnTo>
                <a:lnTo>
                  <a:pt x="2518210" y="7833"/>
                </a:lnTo>
                <a:lnTo>
                  <a:pt x="2519273" y="0"/>
                </a:lnTo>
                <a:close/>
              </a:path>
            </a:pathLst>
          </a:custGeom>
          <a:solidFill>
            <a:srgbClr val="CDD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0" y="577595"/>
            <a:ext cx="2098548" cy="303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676" y="372236"/>
            <a:ext cx="1030264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5487" y="3851528"/>
            <a:ext cx="10441025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6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B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6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6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7123637" y="-1050872"/>
            <a:ext cx="4358642" cy="4358642"/>
          </a:xfrm>
          <a:prstGeom prst="ellipse">
            <a:avLst/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071732" y="3680616"/>
            <a:ext cx="4358642" cy="4358641"/>
          </a:xfrm>
          <a:prstGeom prst="ellipse">
            <a:avLst/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/>
            </a:pPr>
            <a:endParaRPr/>
          </a:p>
        </p:txBody>
      </p:sp>
      <p:pic>
        <p:nvPicPr>
          <p:cNvPr id="23" name="image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3" y="4439103"/>
            <a:ext cx="3865830" cy="201002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77555" y="243575"/>
            <a:ext cx="5632807" cy="41526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 sz="9600">
                <a:solidFill>
                  <a:srgbClr val="9DC3E6"/>
                </a:solidFill>
              </a:defRPr>
            </a:lvl1pPr>
          </a:lstStyle>
          <a:p>
            <a:r>
              <a:t>samenmet jeburendat is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4053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A4A54-BC1A-B6D3-E7CD-0617FA4EE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1301C7-218F-8E2F-FFC8-A210C633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468D9C-6DE0-381F-9D92-5333814F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C5AE-9D95-40A9-BEF8-2F7335536821}" type="datetimeFigureOut">
              <a:rPr lang="nl-NL" smtClean="0"/>
              <a:t>14-1-2025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7F3CE1-1E31-F285-007E-CDB8397D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DA5993-7D1F-DDD1-E6AE-BDE419CB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FC23-DAB1-464A-B37D-3704C4FEA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9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519680" cy="1347470"/>
          </a:xfrm>
          <a:custGeom>
            <a:avLst/>
            <a:gdLst/>
            <a:ahLst/>
            <a:cxnLst/>
            <a:rect l="l" t="t" r="r" b="b"/>
            <a:pathLst>
              <a:path w="2519680" h="1347470">
                <a:moveTo>
                  <a:pt x="2519273" y="0"/>
                </a:moveTo>
                <a:lnTo>
                  <a:pt x="0" y="0"/>
                </a:lnTo>
                <a:lnTo>
                  <a:pt x="0" y="1021636"/>
                </a:lnTo>
                <a:lnTo>
                  <a:pt x="50134" y="1058781"/>
                </a:lnTo>
                <a:lnTo>
                  <a:pt x="87221" y="1084222"/>
                </a:lnTo>
                <a:lnTo>
                  <a:pt x="125059" y="1108624"/>
                </a:lnTo>
                <a:lnTo>
                  <a:pt x="163629" y="1131965"/>
                </a:lnTo>
                <a:lnTo>
                  <a:pt x="202908" y="1154224"/>
                </a:lnTo>
                <a:lnTo>
                  <a:pt x="242877" y="1175382"/>
                </a:lnTo>
                <a:lnTo>
                  <a:pt x="283516" y="1195417"/>
                </a:lnTo>
                <a:lnTo>
                  <a:pt x="324802" y="1214308"/>
                </a:lnTo>
                <a:lnTo>
                  <a:pt x="366717" y="1232036"/>
                </a:lnTo>
                <a:lnTo>
                  <a:pt x="409239" y="1248580"/>
                </a:lnTo>
                <a:lnTo>
                  <a:pt x="452347" y="1263918"/>
                </a:lnTo>
                <a:lnTo>
                  <a:pt x="496021" y="1278031"/>
                </a:lnTo>
                <a:lnTo>
                  <a:pt x="540241" y="1290898"/>
                </a:lnTo>
                <a:lnTo>
                  <a:pt x="584985" y="1302498"/>
                </a:lnTo>
                <a:lnTo>
                  <a:pt x="630234" y="1312810"/>
                </a:lnTo>
                <a:lnTo>
                  <a:pt x="675966" y="1321814"/>
                </a:lnTo>
                <a:lnTo>
                  <a:pt x="722161" y="1329490"/>
                </a:lnTo>
                <a:lnTo>
                  <a:pt x="768798" y="1335816"/>
                </a:lnTo>
                <a:lnTo>
                  <a:pt x="815857" y="1340772"/>
                </a:lnTo>
                <a:lnTo>
                  <a:pt x="863317" y="1344338"/>
                </a:lnTo>
                <a:lnTo>
                  <a:pt x="911157" y="1346493"/>
                </a:lnTo>
                <a:lnTo>
                  <a:pt x="959358" y="1347215"/>
                </a:lnTo>
                <a:lnTo>
                  <a:pt x="1007557" y="1346493"/>
                </a:lnTo>
                <a:lnTo>
                  <a:pt x="1055397" y="1344338"/>
                </a:lnTo>
                <a:lnTo>
                  <a:pt x="1102857" y="1340772"/>
                </a:lnTo>
                <a:lnTo>
                  <a:pt x="1149916" y="1335816"/>
                </a:lnTo>
                <a:lnTo>
                  <a:pt x="1196553" y="1329490"/>
                </a:lnTo>
                <a:lnTo>
                  <a:pt x="1242747" y="1321814"/>
                </a:lnTo>
                <a:lnTo>
                  <a:pt x="1288479" y="1312810"/>
                </a:lnTo>
                <a:lnTo>
                  <a:pt x="1333727" y="1302498"/>
                </a:lnTo>
                <a:lnTo>
                  <a:pt x="1378472" y="1290898"/>
                </a:lnTo>
                <a:lnTo>
                  <a:pt x="1422691" y="1278031"/>
                </a:lnTo>
                <a:lnTo>
                  <a:pt x="1466365" y="1263918"/>
                </a:lnTo>
                <a:lnTo>
                  <a:pt x="1509473" y="1248580"/>
                </a:lnTo>
                <a:lnTo>
                  <a:pt x="1551995" y="1232036"/>
                </a:lnTo>
                <a:lnTo>
                  <a:pt x="1593909" y="1214308"/>
                </a:lnTo>
                <a:lnTo>
                  <a:pt x="1635196" y="1195417"/>
                </a:lnTo>
                <a:lnTo>
                  <a:pt x="1675834" y="1175382"/>
                </a:lnTo>
                <a:lnTo>
                  <a:pt x="1715804" y="1154224"/>
                </a:lnTo>
                <a:lnTo>
                  <a:pt x="1755083" y="1131965"/>
                </a:lnTo>
                <a:lnTo>
                  <a:pt x="1793652" y="1108624"/>
                </a:lnTo>
                <a:lnTo>
                  <a:pt x="1831491" y="1084222"/>
                </a:lnTo>
                <a:lnTo>
                  <a:pt x="1868578" y="1058781"/>
                </a:lnTo>
                <a:lnTo>
                  <a:pt x="1904892" y="1032320"/>
                </a:lnTo>
                <a:lnTo>
                  <a:pt x="1940415" y="1004860"/>
                </a:lnTo>
                <a:lnTo>
                  <a:pt x="1975123" y="976421"/>
                </a:lnTo>
                <a:lnTo>
                  <a:pt x="2008998" y="947026"/>
                </a:lnTo>
                <a:lnTo>
                  <a:pt x="2042018" y="916693"/>
                </a:lnTo>
                <a:lnTo>
                  <a:pt x="2074164" y="885443"/>
                </a:lnTo>
                <a:lnTo>
                  <a:pt x="2105413" y="853298"/>
                </a:lnTo>
                <a:lnTo>
                  <a:pt x="2135746" y="820278"/>
                </a:lnTo>
                <a:lnTo>
                  <a:pt x="2165141" y="786403"/>
                </a:lnTo>
                <a:lnTo>
                  <a:pt x="2193580" y="751695"/>
                </a:lnTo>
                <a:lnTo>
                  <a:pt x="2221040" y="716172"/>
                </a:lnTo>
                <a:lnTo>
                  <a:pt x="2247501" y="679858"/>
                </a:lnTo>
                <a:lnTo>
                  <a:pt x="2272942" y="642771"/>
                </a:lnTo>
                <a:lnTo>
                  <a:pt x="2297344" y="604932"/>
                </a:lnTo>
                <a:lnTo>
                  <a:pt x="2320685" y="566363"/>
                </a:lnTo>
                <a:lnTo>
                  <a:pt x="2342944" y="527084"/>
                </a:lnTo>
                <a:lnTo>
                  <a:pt x="2364102" y="487114"/>
                </a:lnTo>
                <a:lnTo>
                  <a:pt x="2384137" y="446476"/>
                </a:lnTo>
                <a:lnTo>
                  <a:pt x="2403028" y="405189"/>
                </a:lnTo>
                <a:lnTo>
                  <a:pt x="2420756" y="363275"/>
                </a:lnTo>
                <a:lnTo>
                  <a:pt x="2437300" y="320753"/>
                </a:lnTo>
                <a:lnTo>
                  <a:pt x="2452638" y="277645"/>
                </a:lnTo>
                <a:lnTo>
                  <a:pt x="2466751" y="233971"/>
                </a:lnTo>
                <a:lnTo>
                  <a:pt x="2479618" y="189752"/>
                </a:lnTo>
                <a:lnTo>
                  <a:pt x="2491218" y="145007"/>
                </a:lnTo>
                <a:lnTo>
                  <a:pt x="2501530" y="99759"/>
                </a:lnTo>
                <a:lnTo>
                  <a:pt x="2510534" y="54027"/>
                </a:lnTo>
                <a:lnTo>
                  <a:pt x="2518210" y="7833"/>
                </a:lnTo>
                <a:lnTo>
                  <a:pt x="2519273" y="0"/>
                </a:lnTo>
                <a:close/>
              </a:path>
            </a:pathLst>
          </a:custGeom>
          <a:solidFill>
            <a:srgbClr val="CDD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01200" y="577595"/>
            <a:ext cx="2098548" cy="3032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63167" y="1078991"/>
            <a:ext cx="7437120" cy="0"/>
          </a:xfrm>
          <a:custGeom>
            <a:avLst/>
            <a:gdLst/>
            <a:ahLst/>
            <a:cxnLst/>
            <a:rect l="l" t="t" r="r" b="b"/>
            <a:pathLst>
              <a:path w="7437120">
                <a:moveTo>
                  <a:pt x="0" y="0"/>
                </a:moveTo>
                <a:lnTo>
                  <a:pt x="7437120" y="0"/>
                </a:lnTo>
              </a:path>
            </a:pathLst>
          </a:custGeom>
          <a:ln w="9525">
            <a:solidFill>
              <a:srgbClr val="EB7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676" y="372236"/>
            <a:ext cx="1030264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963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016" y="1112065"/>
            <a:ext cx="10395966" cy="172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B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3144" y="6465214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487" y="491067"/>
            <a:ext cx="5543728" cy="4776258"/>
          </a:xfrm>
          <a:custGeom>
            <a:avLst/>
            <a:gdLst/>
            <a:ahLst/>
            <a:cxnLst/>
            <a:rect l="l" t="t" r="r" b="b"/>
            <a:pathLst>
              <a:path w="6419215" h="5267325">
                <a:moveTo>
                  <a:pt x="6153724" y="0"/>
                </a:moveTo>
                <a:lnTo>
                  <a:pt x="0" y="0"/>
                </a:lnTo>
                <a:lnTo>
                  <a:pt x="0" y="4293150"/>
                </a:lnTo>
                <a:lnTo>
                  <a:pt x="31208" y="4320627"/>
                </a:lnTo>
                <a:lnTo>
                  <a:pt x="65247" y="4349904"/>
                </a:lnTo>
                <a:lnTo>
                  <a:pt x="99629" y="4378790"/>
                </a:lnTo>
                <a:lnTo>
                  <a:pt x="134350" y="4407282"/>
                </a:lnTo>
                <a:lnTo>
                  <a:pt x="169407" y="4435375"/>
                </a:lnTo>
                <a:lnTo>
                  <a:pt x="204796" y="4463068"/>
                </a:lnTo>
                <a:lnTo>
                  <a:pt x="240514" y="4490355"/>
                </a:lnTo>
                <a:lnTo>
                  <a:pt x="276557" y="4517234"/>
                </a:lnTo>
                <a:lnTo>
                  <a:pt x="312923" y="4543702"/>
                </a:lnTo>
                <a:lnTo>
                  <a:pt x="349606" y="4569754"/>
                </a:lnTo>
                <a:lnTo>
                  <a:pt x="386605" y="4595388"/>
                </a:lnTo>
                <a:lnTo>
                  <a:pt x="423915" y="4620599"/>
                </a:lnTo>
                <a:lnTo>
                  <a:pt x="461533" y="4645385"/>
                </a:lnTo>
                <a:lnTo>
                  <a:pt x="499456" y="4669742"/>
                </a:lnTo>
                <a:lnTo>
                  <a:pt x="537680" y="4693666"/>
                </a:lnTo>
                <a:lnTo>
                  <a:pt x="576202" y="4717155"/>
                </a:lnTo>
                <a:lnTo>
                  <a:pt x="615018" y="4740204"/>
                </a:lnTo>
                <a:lnTo>
                  <a:pt x="654125" y="4762810"/>
                </a:lnTo>
                <a:lnTo>
                  <a:pt x="693519" y="4784970"/>
                </a:lnTo>
                <a:lnTo>
                  <a:pt x="733198" y="4806680"/>
                </a:lnTo>
                <a:lnTo>
                  <a:pt x="773156" y="4827937"/>
                </a:lnTo>
                <a:lnTo>
                  <a:pt x="813392" y="4848738"/>
                </a:lnTo>
                <a:lnTo>
                  <a:pt x="853901" y="4869078"/>
                </a:lnTo>
                <a:lnTo>
                  <a:pt x="894680" y="4888955"/>
                </a:lnTo>
                <a:lnTo>
                  <a:pt x="935726" y="4908364"/>
                </a:lnTo>
                <a:lnTo>
                  <a:pt x="977036" y="4927304"/>
                </a:lnTo>
                <a:lnTo>
                  <a:pt x="1018604" y="4945769"/>
                </a:lnTo>
                <a:lnTo>
                  <a:pt x="1060430" y="4963757"/>
                </a:lnTo>
                <a:lnTo>
                  <a:pt x="1102508" y="4981264"/>
                </a:lnTo>
                <a:lnTo>
                  <a:pt x="1144835" y="4998287"/>
                </a:lnTo>
                <a:lnTo>
                  <a:pt x="1187409" y="5014822"/>
                </a:lnTo>
                <a:lnTo>
                  <a:pt x="1230224" y="5030866"/>
                </a:lnTo>
                <a:lnTo>
                  <a:pt x="1273279" y="5046415"/>
                </a:lnTo>
                <a:lnTo>
                  <a:pt x="1316570" y="5061466"/>
                </a:lnTo>
                <a:lnTo>
                  <a:pt x="1360092" y="5076015"/>
                </a:lnTo>
                <a:lnTo>
                  <a:pt x="1403844" y="5090060"/>
                </a:lnTo>
                <a:lnTo>
                  <a:pt x="1447820" y="5103596"/>
                </a:lnTo>
                <a:lnTo>
                  <a:pt x="1492018" y="5116620"/>
                </a:lnTo>
                <a:lnTo>
                  <a:pt x="1536435" y="5129129"/>
                </a:lnTo>
                <a:lnTo>
                  <a:pt x="1581066" y="5141119"/>
                </a:lnTo>
                <a:lnTo>
                  <a:pt x="1625909" y="5152587"/>
                </a:lnTo>
                <a:lnTo>
                  <a:pt x="1670960" y="5163529"/>
                </a:lnTo>
                <a:lnTo>
                  <a:pt x="1716215" y="5173942"/>
                </a:lnTo>
                <a:lnTo>
                  <a:pt x="1761672" y="5183822"/>
                </a:lnTo>
                <a:lnTo>
                  <a:pt x="1807325" y="5193166"/>
                </a:lnTo>
                <a:lnTo>
                  <a:pt x="1853174" y="5201970"/>
                </a:lnTo>
                <a:lnTo>
                  <a:pt x="1899212" y="5210232"/>
                </a:lnTo>
                <a:lnTo>
                  <a:pt x="1945438" y="5217947"/>
                </a:lnTo>
                <a:lnTo>
                  <a:pt x="1991848" y="5225112"/>
                </a:lnTo>
                <a:lnTo>
                  <a:pt x="2038438" y="5231724"/>
                </a:lnTo>
                <a:lnTo>
                  <a:pt x="2085205" y="5237779"/>
                </a:lnTo>
                <a:lnTo>
                  <a:pt x="2132146" y="5243273"/>
                </a:lnTo>
                <a:lnTo>
                  <a:pt x="2179256" y="5248204"/>
                </a:lnTo>
                <a:lnTo>
                  <a:pt x="2226533" y="5252568"/>
                </a:lnTo>
                <a:lnTo>
                  <a:pt x="2273973" y="5256361"/>
                </a:lnTo>
                <a:lnTo>
                  <a:pt x="2321572" y="5259580"/>
                </a:lnTo>
                <a:lnTo>
                  <a:pt x="2369328" y="5262222"/>
                </a:lnTo>
                <a:lnTo>
                  <a:pt x="2417236" y="5264282"/>
                </a:lnTo>
                <a:lnTo>
                  <a:pt x="2465294" y="5265758"/>
                </a:lnTo>
                <a:lnTo>
                  <a:pt x="2513498" y="5266647"/>
                </a:lnTo>
                <a:lnTo>
                  <a:pt x="2561844" y="5266944"/>
                </a:lnTo>
                <a:lnTo>
                  <a:pt x="2610189" y="5266647"/>
                </a:lnTo>
                <a:lnTo>
                  <a:pt x="2658393" y="5265758"/>
                </a:lnTo>
                <a:lnTo>
                  <a:pt x="2706451" y="5264282"/>
                </a:lnTo>
                <a:lnTo>
                  <a:pt x="2754359" y="5262222"/>
                </a:lnTo>
                <a:lnTo>
                  <a:pt x="2802115" y="5259580"/>
                </a:lnTo>
                <a:lnTo>
                  <a:pt x="2849714" y="5256361"/>
                </a:lnTo>
                <a:lnTo>
                  <a:pt x="2897154" y="5252568"/>
                </a:lnTo>
                <a:lnTo>
                  <a:pt x="2944431" y="5248204"/>
                </a:lnTo>
                <a:lnTo>
                  <a:pt x="2991541" y="5243273"/>
                </a:lnTo>
                <a:lnTo>
                  <a:pt x="3038482" y="5237779"/>
                </a:lnTo>
                <a:lnTo>
                  <a:pt x="3085249" y="5231724"/>
                </a:lnTo>
                <a:lnTo>
                  <a:pt x="3131839" y="5225112"/>
                </a:lnTo>
                <a:lnTo>
                  <a:pt x="3178249" y="5217947"/>
                </a:lnTo>
                <a:lnTo>
                  <a:pt x="3224475" y="5210232"/>
                </a:lnTo>
                <a:lnTo>
                  <a:pt x="3270513" y="5201970"/>
                </a:lnTo>
                <a:lnTo>
                  <a:pt x="3316362" y="5193166"/>
                </a:lnTo>
                <a:lnTo>
                  <a:pt x="3362015" y="5183822"/>
                </a:lnTo>
                <a:lnTo>
                  <a:pt x="3407472" y="5173942"/>
                </a:lnTo>
                <a:lnTo>
                  <a:pt x="3452727" y="5163529"/>
                </a:lnTo>
                <a:lnTo>
                  <a:pt x="3497778" y="5152587"/>
                </a:lnTo>
                <a:lnTo>
                  <a:pt x="3542621" y="5141119"/>
                </a:lnTo>
                <a:lnTo>
                  <a:pt x="3587252" y="5129129"/>
                </a:lnTo>
                <a:lnTo>
                  <a:pt x="3631669" y="5116620"/>
                </a:lnTo>
                <a:lnTo>
                  <a:pt x="3675867" y="5103596"/>
                </a:lnTo>
                <a:lnTo>
                  <a:pt x="3719843" y="5090060"/>
                </a:lnTo>
                <a:lnTo>
                  <a:pt x="3763595" y="5076015"/>
                </a:lnTo>
                <a:lnTo>
                  <a:pt x="3807117" y="5061466"/>
                </a:lnTo>
                <a:lnTo>
                  <a:pt x="3850408" y="5046415"/>
                </a:lnTo>
                <a:lnTo>
                  <a:pt x="3893463" y="5030866"/>
                </a:lnTo>
                <a:lnTo>
                  <a:pt x="3936278" y="5014822"/>
                </a:lnTo>
                <a:lnTo>
                  <a:pt x="3978852" y="4998287"/>
                </a:lnTo>
                <a:lnTo>
                  <a:pt x="4021179" y="4981264"/>
                </a:lnTo>
                <a:lnTo>
                  <a:pt x="4063257" y="4963757"/>
                </a:lnTo>
                <a:lnTo>
                  <a:pt x="4105083" y="4945769"/>
                </a:lnTo>
                <a:lnTo>
                  <a:pt x="4146651" y="4927304"/>
                </a:lnTo>
                <a:lnTo>
                  <a:pt x="4187961" y="4908364"/>
                </a:lnTo>
                <a:lnTo>
                  <a:pt x="4229007" y="4888955"/>
                </a:lnTo>
                <a:lnTo>
                  <a:pt x="4269786" y="4869078"/>
                </a:lnTo>
                <a:lnTo>
                  <a:pt x="4310295" y="4848738"/>
                </a:lnTo>
                <a:lnTo>
                  <a:pt x="4350531" y="4827937"/>
                </a:lnTo>
                <a:lnTo>
                  <a:pt x="4390489" y="4806680"/>
                </a:lnTo>
                <a:lnTo>
                  <a:pt x="4430168" y="4784970"/>
                </a:lnTo>
                <a:lnTo>
                  <a:pt x="4469562" y="4762810"/>
                </a:lnTo>
                <a:lnTo>
                  <a:pt x="4508669" y="4740204"/>
                </a:lnTo>
                <a:lnTo>
                  <a:pt x="4547485" y="4717155"/>
                </a:lnTo>
                <a:lnTo>
                  <a:pt x="4586007" y="4693666"/>
                </a:lnTo>
                <a:lnTo>
                  <a:pt x="4624231" y="4669742"/>
                </a:lnTo>
                <a:lnTo>
                  <a:pt x="4662154" y="4645385"/>
                </a:lnTo>
                <a:lnTo>
                  <a:pt x="4699772" y="4620599"/>
                </a:lnTo>
                <a:lnTo>
                  <a:pt x="4737082" y="4595388"/>
                </a:lnTo>
                <a:lnTo>
                  <a:pt x="4774081" y="4569754"/>
                </a:lnTo>
                <a:lnTo>
                  <a:pt x="4810764" y="4543702"/>
                </a:lnTo>
                <a:lnTo>
                  <a:pt x="4847130" y="4517234"/>
                </a:lnTo>
                <a:lnTo>
                  <a:pt x="4883173" y="4490355"/>
                </a:lnTo>
                <a:lnTo>
                  <a:pt x="4918891" y="4463068"/>
                </a:lnTo>
                <a:lnTo>
                  <a:pt x="4954280" y="4435375"/>
                </a:lnTo>
                <a:lnTo>
                  <a:pt x="4989337" y="4407282"/>
                </a:lnTo>
                <a:lnTo>
                  <a:pt x="5024058" y="4378790"/>
                </a:lnTo>
                <a:lnTo>
                  <a:pt x="5058440" y="4349904"/>
                </a:lnTo>
                <a:lnTo>
                  <a:pt x="5092479" y="4320627"/>
                </a:lnTo>
                <a:lnTo>
                  <a:pt x="5126173" y="4290962"/>
                </a:lnTo>
                <a:lnTo>
                  <a:pt x="5159516" y="4260913"/>
                </a:lnTo>
                <a:lnTo>
                  <a:pt x="5192507" y="4230483"/>
                </a:lnTo>
                <a:lnTo>
                  <a:pt x="5225142" y="4199677"/>
                </a:lnTo>
                <a:lnTo>
                  <a:pt x="5257416" y="4168496"/>
                </a:lnTo>
                <a:lnTo>
                  <a:pt x="5289327" y="4136945"/>
                </a:lnTo>
                <a:lnTo>
                  <a:pt x="5320872" y="4105027"/>
                </a:lnTo>
                <a:lnTo>
                  <a:pt x="5352046" y="4072746"/>
                </a:lnTo>
                <a:lnTo>
                  <a:pt x="5382846" y="4040105"/>
                </a:lnTo>
                <a:lnTo>
                  <a:pt x="5413270" y="4007108"/>
                </a:lnTo>
                <a:lnTo>
                  <a:pt x="5443312" y="3973757"/>
                </a:lnTo>
                <a:lnTo>
                  <a:pt x="5472971" y="3940057"/>
                </a:lnTo>
                <a:lnTo>
                  <a:pt x="5502242" y="3906011"/>
                </a:lnTo>
                <a:lnTo>
                  <a:pt x="5531122" y="3871622"/>
                </a:lnTo>
                <a:lnTo>
                  <a:pt x="5559608" y="3836894"/>
                </a:lnTo>
                <a:lnTo>
                  <a:pt x="5587696" y="3801830"/>
                </a:lnTo>
                <a:lnTo>
                  <a:pt x="5615383" y="3766433"/>
                </a:lnTo>
                <a:lnTo>
                  <a:pt x="5642664" y="3730708"/>
                </a:lnTo>
                <a:lnTo>
                  <a:pt x="5669538" y="3694658"/>
                </a:lnTo>
                <a:lnTo>
                  <a:pt x="5696000" y="3658285"/>
                </a:lnTo>
                <a:lnTo>
                  <a:pt x="5722047" y="3621594"/>
                </a:lnTo>
                <a:lnTo>
                  <a:pt x="5747675" y="3584588"/>
                </a:lnTo>
                <a:lnTo>
                  <a:pt x="5772881" y="3547271"/>
                </a:lnTo>
                <a:lnTo>
                  <a:pt x="5797662" y="3509645"/>
                </a:lnTo>
                <a:lnTo>
                  <a:pt x="5822014" y="3471715"/>
                </a:lnTo>
                <a:lnTo>
                  <a:pt x="5845933" y="3433483"/>
                </a:lnTo>
                <a:lnTo>
                  <a:pt x="5869417" y="3394953"/>
                </a:lnTo>
                <a:lnTo>
                  <a:pt x="5892461" y="3356130"/>
                </a:lnTo>
                <a:lnTo>
                  <a:pt x="5915062" y="3317015"/>
                </a:lnTo>
                <a:lnTo>
                  <a:pt x="5937218" y="3277613"/>
                </a:lnTo>
                <a:lnTo>
                  <a:pt x="5958923" y="3237927"/>
                </a:lnTo>
                <a:lnTo>
                  <a:pt x="5980176" y="3197961"/>
                </a:lnTo>
                <a:lnTo>
                  <a:pt x="6000972" y="3157717"/>
                </a:lnTo>
                <a:lnTo>
                  <a:pt x="6021308" y="3117200"/>
                </a:lnTo>
                <a:lnTo>
                  <a:pt x="6041180" y="3076413"/>
                </a:lnTo>
                <a:lnTo>
                  <a:pt x="6060586" y="3035359"/>
                </a:lnTo>
                <a:lnTo>
                  <a:pt x="6079521" y="2994041"/>
                </a:lnTo>
                <a:lnTo>
                  <a:pt x="6097982" y="2952464"/>
                </a:lnTo>
                <a:lnTo>
                  <a:pt x="6115966" y="2910631"/>
                </a:lnTo>
                <a:lnTo>
                  <a:pt x="6133470" y="2868545"/>
                </a:lnTo>
                <a:lnTo>
                  <a:pt x="6150489" y="2826209"/>
                </a:lnTo>
                <a:lnTo>
                  <a:pt x="6167020" y="2783628"/>
                </a:lnTo>
                <a:lnTo>
                  <a:pt x="6183061" y="2740804"/>
                </a:lnTo>
                <a:lnTo>
                  <a:pt x="6198607" y="2697741"/>
                </a:lnTo>
                <a:lnTo>
                  <a:pt x="6213654" y="2654442"/>
                </a:lnTo>
                <a:lnTo>
                  <a:pt x="6228201" y="2610911"/>
                </a:lnTo>
                <a:lnTo>
                  <a:pt x="6242242" y="2567151"/>
                </a:lnTo>
                <a:lnTo>
                  <a:pt x="6255776" y="2523166"/>
                </a:lnTo>
                <a:lnTo>
                  <a:pt x="6268797" y="2478960"/>
                </a:lnTo>
                <a:lnTo>
                  <a:pt x="6281303" y="2434535"/>
                </a:lnTo>
                <a:lnTo>
                  <a:pt x="6293290" y="2389895"/>
                </a:lnTo>
                <a:lnTo>
                  <a:pt x="6304756" y="2345044"/>
                </a:lnTo>
                <a:lnTo>
                  <a:pt x="6315695" y="2299984"/>
                </a:lnTo>
                <a:lnTo>
                  <a:pt x="6326106" y="2254721"/>
                </a:lnTo>
                <a:lnTo>
                  <a:pt x="6335984" y="2209256"/>
                </a:lnTo>
                <a:lnTo>
                  <a:pt x="6345326" y="2163593"/>
                </a:lnTo>
                <a:lnTo>
                  <a:pt x="6354128" y="2117737"/>
                </a:lnTo>
                <a:lnTo>
                  <a:pt x="6362388" y="2071689"/>
                </a:lnTo>
                <a:lnTo>
                  <a:pt x="6370102" y="2025455"/>
                </a:lnTo>
                <a:lnTo>
                  <a:pt x="6377265" y="1979037"/>
                </a:lnTo>
                <a:lnTo>
                  <a:pt x="6383875" y="1932438"/>
                </a:lnTo>
                <a:lnTo>
                  <a:pt x="6389929" y="1885662"/>
                </a:lnTo>
                <a:lnTo>
                  <a:pt x="6395423" y="1838713"/>
                </a:lnTo>
                <a:lnTo>
                  <a:pt x="6400352" y="1791594"/>
                </a:lnTo>
                <a:lnTo>
                  <a:pt x="6404715" y="1744309"/>
                </a:lnTo>
                <a:lnTo>
                  <a:pt x="6408508" y="1696860"/>
                </a:lnTo>
                <a:lnTo>
                  <a:pt x="6411726" y="1649252"/>
                </a:lnTo>
                <a:lnTo>
                  <a:pt x="6414367" y="1601488"/>
                </a:lnTo>
                <a:lnTo>
                  <a:pt x="6416427" y="1553570"/>
                </a:lnTo>
                <a:lnTo>
                  <a:pt x="6417903" y="1505504"/>
                </a:lnTo>
                <a:lnTo>
                  <a:pt x="6418791" y="1457292"/>
                </a:lnTo>
                <a:lnTo>
                  <a:pt x="6419088" y="1408938"/>
                </a:lnTo>
                <a:lnTo>
                  <a:pt x="6418791" y="1360583"/>
                </a:lnTo>
                <a:lnTo>
                  <a:pt x="6417903" y="1312371"/>
                </a:lnTo>
                <a:lnTo>
                  <a:pt x="6416427" y="1264305"/>
                </a:lnTo>
                <a:lnTo>
                  <a:pt x="6414367" y="1216387"/>
                </a:lnTo>
                <a:lnTo>
                  <a:pt x="6411726" y="1168623"/>
                </a:lnTo>
                <a:lnTo>
                  <a:pt x="6408508" y="1121015"/>
                </a:lnTo>
                <a:lnTo>
                  <a:pt x="6404715" y="1073566"/>
                </a:lnTo>
                <a:lnTo>
                  <a:pt x="6400352" y="1026281"/>
                </a:lnTo>
                <a:lnTo>
                  <a:pt x="6395423" y="979162"/>
                </a:lnTo>
                <a:lnTo>
                  <a:pt x="6389929" y="932213"/>
                </a:lnTo>
                <a:lnTo>
                  <a:pt x="6383875" y="885437"/>
                </a:lnTo>
                <a:lnTo>
                  <a:pt x="6377265" y="838838"/>
                </a:lnTo>
                <a:lnTo>
                  <a:pt x="6370102" y="792420"/>
                </a:lnTo>
                <a:lnTo>
                  <a:pt x="6362388" y="746186"/>
                </a:lnTo>
                <a:lnTo>
                  <a:pt x="6354128" y="700138"/>
                </a:lnTo>
                <a:lnTo>
                  <a:pt x="6345326" y="654282"/>
                </a:lnTo>
                <a:lnTo>
                  <a:pt x="6335984" y="608619"/>
                </a:lnTo>
                <a:lnTo>
                  <a:pt x="6326106" y="563154"/>
                </a:lnTo>
                <a:lnTo>
                  <a:pt x="6315695" y="517891"/>
                </a:lnTo>
                <a:lnTo>
                  <a:pt x="6304756" y="472831"/>
                </a:lnTo>
                <a:lnTo>
                  <a:pt x="6293290" y="427980"/>
                </a:lnTo>
                <a:lnTo>
                  <a:pt x="6281303" y="383340"/>
                </a:lnTo>
                <a:lnTo>
                  <a:pt x="6268797" y="338915"/>
                </a:lnTo>
                <a:lnTo>
                  <a:pt x="6255776" y="294709"/>
                </a:lnTo>
                <a:lnTo>
                  <a:pt x="6242242" y="250724"/>
                </a:lnTo>
                <a:lnTo>
                  <a:pt x="6228201" y="206964"/>
                </a:lnTo>
                <a:lnTo>
                  <a:pt x="6213654" y="163433"/>
                </a:lnTo>
                <a:lnTo>
                  <a:pt x="6198607" y="120134"/>
                </a:lnTo>
                <a:lnTo>
                  <a:pt x="6183061" y="77071"/>
                </a:lnTo>
                <a:lnTo>
                  <a:pt x="6167020" y="34247"/>
                </a:lnTo>
                <a:lnTo>
                  <a:pt x="6153724" y="0"/>
                </a:lnTo>
                <a:close/>
              </a:path>
            </a:pathLst>
          </a:custGeom>
          <a:solidFill>
            <a:srgbClr val="CDDEEB"/>
          </a:solidFill>
        </p:spPr>
        <p:txBody>
          <a:bodyPr wrap="square" lIns="0" tIns="0" rIns="0" bIns="0" rtlCol="0"/>
          <a:lstStyle/>
          <a:p>
            <a:r>
              <a:rPr lang="nl-NL" sz="4400" b="1">
                <a:solidFill>
                  <a:schemeClr val="accent6">
                    <a:lumMod val="75000"/>
                  </a:schemeClr>
                </a:solidFill>
              </a:rPr>
              <a:t>Welkom!</a:t>
            </a:r>
            <a:endParaRPr sz="4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5487" y="2882007"/>
            <a:ext cx="98488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6000" b="1" spc="-5" dirty="0">
                <a:solidFill>
                  <a:srgbClr val="1B465F"/>
                </a:solidFill>
                <a:latin typeface="Calibri"/>
                <a:cs typeface="Calibri"/>
              </a:rPr>
              <a:t>Informatie avond Heemskerk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706" y="6159804"/>
            <a:ext cx="26186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2400" spc="-55" dirty="0">
                <a:solidFill>
                  <a:srgbClr val="1B465F"/>
                </a:solidFill>
                <a:latin typeface="Calibri"/>
                <a:cs typeface="Calibri"/>
              </a:rPr>
              <a:t>18 november </a:t>
            </a:r>
            <a:r>
              <a:rPr sz="2400" spc="-5" dirty="0">
                <a:solidFill>
                  <a:srgbClr val="1B465F"/>
                </a:solidFill>
                <a:latin typeface="Calibri"/>
                <a:cs typeface="Calibri"/>
              </a:rPr>
              <a:t>202</a:t>
            </a:r>
            <a:r>
              <a:rPr lang="nl-NL" sz="2400" spc="-5" dirty="0">
                <a:solidFill>
                  <a:srgbClr val="1B465F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1104" y="184404"/>
            <a:ext cx="3962400" cy="20741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875487" y="3851528"/>
            <a:ext cx="10441025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nl-NL" spc="-5" dirty="0"/>
              <a:t>Samen op weg naar aardgasvrij in Broekpolder?! 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8" y="1055212"/>
            <a:ext cx="7215505" cy="6035627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Wat</a:t>
            </a:r>
            <a:r>
              <a:rPr sz="2800" spc="-1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1B465F"/>
                </a:solidFill>
                <a:latin typeface="Calibri"/>
                <a:cs typeface="Calibri"/>
              </a:rPr>
              <a:t>weten</a:t>
            </a:r>
            <a:r>
              <a:rPr sz="2800" spc="-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we</a:t>
            </a:r>
            <a:r>
              <a:rPr sz="2800" spc="-10" dirty="0">
                <a:solidFill>
                  <a:srgbClr val="1B465F"/>
                </a:solidFill>
                <a:latin typeface="Calibri"/>
                <a:cs typeface="Calibri"/>
              </a:rPr>
              <a:t> nu?</a:t>
            </a:r>
            <a:endParaRPr sz="2800" dirty="0"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1B465F"/>
                </a:solidFill>
                <a:latin typeface="Calibri"/>
                <a:cs typeface="Calibri"/>
              </a:rPr>
              <a:t>We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moeten</a:t>
            </a:r>
            <a:r>
              <a:rPr sz="2000" spc="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naar</a:t>
            </a:r>
            <a:r>
              <a:rPr sz="2000" spc="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een</a:t>
            </a:r>
            <a:r>
              <a:rPr sz="2000" spc="-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B465F"/>
                </a:solidFill>
                <a:latin typeface="Calibri"/>
                <a:cs typeface="Calibri"/>
              </a:rPr>
              <a:t>meer</a:t>
            </a:r>
            <a:r>
              <a:rPr sz="2000" spc="2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B465F"/>
                </a:solidFill>
                <a:latin typeface="Calibri"/>
                <a:cs typeface="Calibri"/>
              </a:rPr>
              <a:t>duurzame</a:t>
            </a:r>
            <a:r>
              <a:rPr sz="2000" spc="-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energie</a:t>
            </a:r>
            <a:r>
              <a:rPr sz="2000" dirty="0">
                <a:solidFill>
                  <a:srgbClr val="1B465F"/>
                </a:solidFill>
                <a:latin typeface="Calibri"/>
                <a:cs typeface="Calibri"/>
              </a:rPr>
              <a:t>-/</a:t>
            </a:r>
            <a:r>
              <a:rPr sz="2000" spc="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B465F"/>
                </a:solidFill>
                <a:latin typeface="Calibri"/>
                <a:cs typeface="Calibri"/>
              </a:rPr>
              <a:t>warmtevoorziening</a:t>
            </a:r>
            <a:endParaRPr sz="2000" dirty="0"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1B465F"/>
                </a:solidFill>
                <a:latin typeface="Calibri"/>
                <a:cs typeface="Calibri"/>
              </a:rPr>
              <a:t>Er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komt</a:t>
            </a:r>
            <a:r>
              <a:rPr sz="2000" spc="-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een</a:t>
            </a:r>
            <a:r>
              <a:rPr sz="200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lang="nl-NL" sz="2000" dirty="0">
                <a:solidFill>
                  <a:srgbClr val="1B465F"/>
                </a:solidFill>
                <a:latin typeface="Calibri"/>
                <a:cs typeface="Calibri"/>
              </a:rPr>
              <a:t>oplossing waar bewoners actief in kunnen meedenken</a:t>
            </a:r>
          </a:p>
          <a:p>
            <a:pPr marL="232410" indent="-21971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sz="2000" spc="-5" dirty="0">
                <a:solidFill>
                  <a:srgbClr val="1B465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B465F"/>
                </a:solidFill>
                <a:latin typeface="Calibri"/>
                <a:cs typeface="Calibri"/>
              </a:rPr>
              <a:t>gemeente</a:t>
            </a:r>
            <a:r>
              <a:rPr sz="2000" spc="-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biedt</a:t>
            </a:r>
            <a:r>
              <a:rPr sz="2000" spc="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B465F"/>
                </a:solidFill>
                <a:latin typeface="Calibri"/>
                <a:cs typeface="Calibri"/>
              </a:rPr>
              <a:t>middelen</a:t>
            </a:r>
            <a:r>
              <a:rPr sz="200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ter</a:t>
            </a:r>
            <a:r>
              <a:rPr sz="2000" spc="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ondersteuning</a:t>
            </a:r>
            <a:endParaRPr lang="nl-NL" sz="2000" dirty="0">
              <a:solidFill>
                <a:srgbClr val="1B465F"/>
              </a:solidFill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lang="nl-NL" sz="2000" dirty="0">
                <a:solidFill>
                  <a:srgbClr val="1B465F"/>
                </a:solidFill>
                <a:latin typeface="Calibri"/>
                <a:cs typeface="Calibri"/>
              </a:rPr>
              <a:t>Buurtbewoners hebben behoefte aan kennis over aardgasvrij wonen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1B465F"/>
              </a:buClr>
              <a:buFont typeface="Arial MT"/>
              <a:buChar char="•"/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Wat</a:t>
            </a:r>
            <a:r>
              <a:rPr sz="280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1B465F"/>
                </a:solidFill>
                <a:latin typeface="Calibri"/>
                <a:cs typeface="Calibri"/>
              </a:rPr>
              <a:t>weten</a:t>
            </a:r>
            <a:r>
              <a:rPr sz="280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we</a:t>
            </a:r>
            <a:r>
              <a:rPr sz="2800" spc="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10" dirty="0" err="1">
                <a:solidFill>
                  <a:srgbClr val="1B465F"/>
                </a:solidFill>
                <a:latin typeface="Calibri"/>
                <a:cs typeface="Calibri"/>
              </a:rPr>
              <a:t>nog</a:t>
            </a: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10" dirty="0" err="1">
                <a:solidFill>
                  <a:srgbClr val="1B465F"/>
                </a:solidFill>
                <a:latin typeface="Calibri"/>
                <a:cs typeface="Calibri"/>
              </a:rPr>
              <a:t>niet</a:t>
            </a:r>
            <a:r>
              <a:rPr sz="2800" spc="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1B465F"/>
                </a:solidFill>
                <a:latin typeface="Calibri"/>
                <a:cs typeface="Calibri"/>
              </a:rPr>
              <a:t>en</a:t>
            </a:r>
            <a:r>
              <a:rPr sz="280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lang="nl-NL" sz="2800" dirty="0">
                <a:solidFill>
                  <a:srgbClr val="1B465F"/>
                </a:solidFill>
                <a:latin typeface="Calibri"/>
                <a:cs typeface="Calibri"/>
              </a:rPr>
              <a:t>kunnen</a:t>
            </a: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 we</a:t>
            </a:r>
            <a:r>
              <a:rPr lang="nl-NL" sz="2800" spc="-5" dirty="0">
                <a:solidFill>
                  <a:srgbClr val="1B465F"/>
                </a:solidFill>
                <a:latin typeface="Calibri"/>
                <a:cs typeface="Calibri"/>
              </a:rPr>
              <a:t> samen</a:t>
            </a: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1B465F"/>
                </a:solidFill>
                <a:latin typeface="Calibri"/>
                <a:cs typeface="Calibri"/>
              </a:rPr>
              <a:t>uitzoeken</a:t>
            </a:r>
            <a:r>
              <a:rPr sz="2800" spc="-5" dirty="0">
                <a:solidFill>
                  <a:srgbClr val="1B465F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lang="nl-NL" sz="2000" spc="-5" dirty="0">
                <a:solidFill>
                  <a:srgbClr val="1B465F"/>
                </a:solidFill>
                <a:latin typeface="Calibri"/>
                <a:cs typeface="Calibri"/>
              </a:rPr>
              <a:t>Onderzoek naar alternatief voor aardgas</a:t>
            </a:r>
          </a:p>
          <a:p>
            <a:pPr marL="232410" indent="-21971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lang="nl-NL" sz="2000" spc="-5" dirty="0">
                <a:solidFill>
                  <a:srgbClr val="1B465F"/>
                </a:solidFill>
                <a:latin typeface="Calibri"/>
                <a:cs typeface="Calibri"/>
              </a:rPr>
              <a:t>Stappenplan voor de woningen</a:t>
            </a:r>
          </a:p>
          <a:p>
            <a:pPr marL="232410" indent="-21971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sz="2000" spc="-5" dirty="0">
                <a:solidFill>
                  <a:srgbClr val="1B465F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kosten</a:t>
            </a:r>
            <a:r>
              <a:rPr lang="nl-NL" sz="2000" dirty="0">
                <a:solidFill>
                  <a:srgbClr val="1B465F"/>
                </a:solidFill>
                <a:latin typeface="Calibri"/>
                <a:cs typeface="Calibri"/>
              </a:rPr>
              <a:t> +</a:t>
            </a:r>
            <a:r>
              <a:rPr sz="2000" dirty="0">
                <a:solidFill>
                  <a:srgbClr val="1B465F"/>
                </a:solidFill>
                <a:latin typeface="Calibri"/>
                <a:cs typeface="Calibri"/>
              </a:rPr>
              <a:t> impact</a:t>
            </a:r>
            <a:r>
              <a:rPr sz="2000" spc="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465F"/>
                </a:solidFill>
                <a:latin typeface="Calibri"/>
                <a:cs typeface="Calibri"/>
              </a:rPr>
              <a:t>op de</a:t>
            </a:r>
            <a:r>
              <a:rPr sz="2000" spc="-15" dirty="0">
                <a:solidFill>
                  <a:srgbClr val="1B46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1B465F"/>
                </a:solidFill>
                <a:latin typeface="Calibri"/>
                <a:cs typeface="Calibri"/>
              </a:rPr>
              <a:t>woningen</a:t>
            </a:r>
            <a:endParaRPr lang="nl-NL" sz="2000" spc="-30" dirty="0">
              <a:solidFill>
                <a:srgbClr val="1B465F"/>
              </a:solidFill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r>
              <a:rPr lang="nl-NL" sz="2000" dirty="0">
                <a:solidFill>
                  <a:srgbClr val="1B465F"/>
                </a:solidFill>
                <a:latin typeface="Calibri"/>
                <a:cs typeface="Calibri"/>
              </a:rPr>
              <a:t>Subsidies die nu gebruikt kunnen worden</a:t>
            </a:r>
            <a:endParaRPr sz="2000" dirty="0"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31775" algn="l"/>
                <a:tab pos="232410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4676" y="372236"/>
            <a:ext cx="5215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</a:t>
            </a:r>
            <a:r>
              <a:rPr spc="-30" dirty="0"/>
              <a:t> </a:t>
            </a:r>
            <a:r>
              <a:rPr dirty="0" err="1"/>
              <a:t>huidige</a:t>
            </a:r>
            <a:r>
              <a:rPr spc="5" dirty="0"/>
              <a:t> </a:t>
            </a:r>
            <a:r>
              <a:rPr dirty="0"/>
              <a:t>stand</a:t>
            </a:r>
            <a:r>
              <a:rPr spc="-15" dirty="0"/>
              <a:t> </a:t>
            </a:r>
            <a:r>
              <a:rPr spc="-5" dirty="0"/>
              <a:t>van</a:t>
            </a:r>
            <a:r>
              <a:rPr spc="-40" dirty="0"/>
              <a:t> </a:t>
            </a:r>
            <a:r>
              <a:rPr spc="-5" dirty="0" err="1"/>
              <a:t>zaken</a:t>
            </a:r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944640" y="372240"/>
            <a:ext cx="10302120" cy="57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strike="noStrike" spc="-1">
                <a:solidFill>
                  <a:srgbClr val="F96300"/>
                </a:solidFill>
                <a:latin typeface="Calibri"/>
              </a:rPr>
              <a:t>De kracht van samen doen </a:t>
            </a:r>
            <a:endParaRPr lang="nl-NL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944640" y="1243980"/>
            <a:ext cx="10395720" cy="437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nl-NL" sz="2800" b="1" strike="noStrike" spc="-1" dirty="0">
                <a:solidFill>
                  <a:srgbClr val="1B465F"/>
                </a:solidFill>
                <a:latin typeface="Calibri"/>
                <a:ea typeface="Aptos"/>
              </a:rPr>
              <a:t>Samen staan we sterk en besparen we mogelijk kosten: </a:t>
            </a:r>
            <a:br>
              <a:rPr dirty="0"/>
            </a:br>
            <a:r>
              <a:rPr lang="nl-NL" sz="2800" spc="-1" dirty="0">
                <a:solidFill>
                  <a:srgbClr val="1B465F"/>
                </a:solidFill>
                <a:latin typeface="Calibri"/>
              </a:rPr>
              <a:t>ruim 40%</a:t>
            </a:r>
            <a:r>
              <a:rPr lang="nl-NL" sz="2800" b="0" strike="noStrike" spc="-1" dirty="0">
                <a:solidFill>
                  <a:srgbClr val="1B465F"/>
                </a:solidFill>
                <a:latin typeface="Calibri"/>
                <a:ea typeface="Aptos"/>
              </a:rPr>
              <a:t>: ja </a:t>
            </a:r>
            <a:endParaRPr lang="nl-N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nl-NL" sz="2800" spc="-1" dirty="0">
                <a:solidFill>
                  <a:srgbClr val="1B465F"/>
                </a:solidFill>
                <a:latin typeface="Calibri"/>
                <a:ea typeface="Aptos"/>
              </a:rPr>
              <a:t>Tenminste 28 </a:t>
            </a:r>
            <a:r>
              <a:rPr lang="nl-NL" sz="2800" b="0" strike="noStrike" spc="-1" dirty="0">
                <a:solidFill>
                  <a:srgbClr val="1B465F"/>
                </a:solidFill>
                <a:latin typeface="Calibri"/>
                <a:ea typeface="Aptos"/>
              </a:rPr>
              <a:t>buren hebben interesse om actief te worden</a:t>
            </a:r>
            <a:br>
              <a:rPr dirty="0"/>
            </a:br>
            <a:r>
              <a:rPr lang="nl-NL" sz="2800" b="0" i="1" strike="noStrike" spc="-1" dirty="0">
                <a:solidFill>
                  <a:srgbClr val="1B465F"/>
                </a:solidFill>
                <a:latin typeface="Calibri"/>
                <a:ea typeface="Times New Roman"/>
              </a:rPr>
              <a:t> </a:t>
            </a:r>
            <a:endParaRPr lang="nl-N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nl-N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nl-N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6234502" y="2610464"/>
            <a:ext cx="3947760" cy="2005781"/>
          </a:xfrm>
          <a:prstGeom prst="cloudCallout">
            <a:avLst>
              <a:gd name="adj1" fmla="val 60907"/>
              <a:gd name="adj2" fmla="val 85518"/>
            </a:avLst>
          </a:prstGeom>
          <a:solidFill>
            <a:srgbClr val="FFFFFF"/>
          </a:solidFill>
          <a:ln>
            <a:solidFill>
              <a:srgbClr val="1B465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nl-NL" sz="2200" i="1" spc="-1" dirty="0">
                <a:solidFill>
                  <a:srgbClr val="1B465F"/>
                </a:solidFill>
                <a:latin typeface="Calibri"/>
                <a:ea typeface="Aptos"/>
              </a:rPr>
              <a:t>Benieuwd wat de inzet in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nl-NL" sz="2200" i="1" spc="-1" dirty="0">
                <a:solidFill>
                  <a:srgbClr val="1B465F"/>
                </a:solidFill>
                <a:latin typeface="Calibri"/>
                <a:ea typeface="Aptos"/>
              </a:rPr>
              <a:t>het buurtteam inhoudt</a:t>
            </a:r>
            <a:r>
              <a:rPr lang="nl-NL" sz="2200" b="0" i="1" strike="noStrike" spc="-1" dirty="0">
                <a:solidFill>
                  <a:srgbClr val="1B465F"/>
                </a:solidFill>
                <a:latin typeface="Calibri"/>
                <a:ea typeface="Aptos"/>
              </a:rPr>
              <a:t>		</a:t>
            </a:r>
            <a:endParaRPr lang="nl-NL" sz="2200" b="0" strike="noStrike" spc="-1" dirty="0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3392129" y="3897720"/>
            <a:ext cx="4136551" cy="1716300"/>
          </a:xfrm>
          <a:prstGeom prst="wedgeEllipseCallout">
            <a:avLst>
              <a:gd name="adj1" fmla="val 39819"/>
              <a:gd name="adj2" fmla="val 104995"/>
            </a:avLst>
          </a:prstGeom>
          <a:solidFill>
            <a:srgbClr val="FFFFFF"/>
          </a:solidFill>
          <a:ln>
            <a:solidFill>
              <a:srgbClr val="1B465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nl-NL" sz="2200" b="0" i="1" strike="noStrike" spc="-1" dirty="0">
                <a:solidFill>
                  <a:srgbClr val="1B465F"/>
                </a:solidFill>
                <a:latin typeface="Calibri"/>
                <a:ea typeface="Times New Roman"/>
              </a:rPr>
              <a:t>‘We </a:t>
            </a:r>
            <a:r>
              <a:rPr lang="nl-NL" sz="2200" i="1" spc="-1" dirty="0">
                <a:solidFill>
                  <a:srgbClr val="1B465F"/>
                </a:solidFill>
                <a:latin typeface="Calibri"/>
                <a:ea typeface="Times New Roman"/>
              </a:rPr>
              <a:t>hebben zelf al veel uitgezocht, </a:t>
            </a:r>
            <a:br>
              <a:rPr lang="nl-NL" sz="2200" i="1" spc="-1" dirty="0">
                <a:solidFill>
                  <a:srgbClr val="1B465F"/>
                </a:solidFill>
                <a:latin typeface="Calibri"/>
                <a:ea typeface="Times New Roman"/>
              </a:rPr>
            </a:br>
            <a:r>
              <a:rPr lang="nl-NL" sz="2200" i="1" spc="-1" dirty="0">
                <a:solidFill>
                  <a:srgbClr val="1B465F"/>
                </a:solidFill>
                <a:latin typeface="Calibri"/>
                <a:ea typeface="Times New Roman"/>
              </a:rPr>
              <a:t>die kennis wil ik wel delen</a:t>
            </a:r>
            <a:r>
              <a:rPr lang="nl-NL" sz="2200" b="0" i="1" strike="noStrike" spc="-1" dirty="0">
                <a:solidFill>
                  <a:srgbClr val="1B465F"/>
                </a:solidFill>
                <a:latin typeface="Calibri"/>
                <a:ea typeface="Times New Roman"/>
              </a:rPr>
              <a:t> </a:t>
            </a:r>
            <a:endParaRPr lang="nl-NL" sz="2200" b="0" strike="noStrike" spc="-1" dirty="0"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722160" y="2831690"/>
            <a:ext cx="3816000" cy="1652830"/>
          </a:xfrm>
          <a:prstGeom prst="wedgeEllipseCallout">
            <a:avLst>
              <a:gd name="adj1" fmla="val -22666"/>
              <a:gd name="adj2" fmla="val 120240"/>
            </a:avLst>
          </a:prstGeom>
          <a:solidFill>
            <a:srgbClr val="FFFFFF"/>
          </a:solidFill>
          <a:ln>
            <a:solidFill>
              <a:srgbClr val="1B465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nl-NL" sz="2600" b="0" i="1" strike="noStrike" spc="-1" dirty="0">
                <a:solidFill>
                  <a:srgbClr val="1B465F"/>
                </a:solidFill>
                <a:latin typeface="Calibri"/>
                <a:ea typeface="Aptos"/>
              </a:rPr>
              <a:t>Interessant, ik wil er </a:t>
            </a:r>
            <a:br>
              <a:rPr dirty="0"/>
            </a:br>
            <a:r>
              <a:rPr lang="nl-NL" sz="2600" b="0" i="1" strike="noStrike" spc="-1" dirty="0">
                <a:solidFill>
                  <a:srgbClr val="1B465F"/>
                </a:solidFill>
                <a:latin typeface="Calibri"/>
                <a:ea typeface="Aptos"/>
              </a:rPr>
              <a:t>meer van weten</a:t>
            </a:r>
            <a:endParaRPr lang="nl-NL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9A3EB0B5-B604-4F4B-BB50-3B21202A74E8}"/>
              </a:ext>
            </a:extLst>
          </p:cNvPr>
          <p:cNvSpPr/>
          <p:nvPr/>
        </p:nvSpPr>
        <p:spPr>
          <a:xfrm>
            <a:off x="9415177" y="2701016"/>
            <a:ext cx="1207627" cy="1207627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98AE3A7-7675-D240-A5C1-922B8B92A3C5}"/>
              </a:ext>
            </a:extLst>
          </p:cNvPr>
          <p:cNvSpPr/>
          <p:nvPr/>
        </p:nvSpPr>
        <p:spPr>
          <a:xfrm>
            <a:off x="8949566" y="3577795"/>
            <a:ext cx="294805" cy="294805"/>
          </a:xfrm>
          <a:prstGeom prst="ellipse">
            <a:avLst/>
          </a:prstGeom>
          <a:solidFill>
            <a:srgbClr val="00446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D4A458A-2967-024F-B471-ED87461550C9}"/>
              </a:ext>
            </a:extLst>
          </p:cNvPr>
          <p:cNvSpPr/>
          <p:nvPr/>
        </p:nvSpPr>
        <p:spPr>
          <a:xfrm>
            <a:off x="9342917" y="4071530"/>
            <a:ext cx="180290" cy="180290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B60CBF7-867F-3E4C-A92A-6859B8D062DA}"/>
              </a:ext>
            </a:extLst>
          </p:cNvPr>
          <p:cNvSpPr/>
          <p:nvPr/>
        </p:nvSpPr>
        <p:spPr>
          <a:xfrm>
            <a:off x="174171" y="4251819"/>
            <a:ext cx="4267200" cy="225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E085D78C-AAE7-4B39-8C11-F7307BAF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1556"/>
            <a:ext cx="6757536" cy="69973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l-NL" sz="27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br>
              <a:rPr lang="nl-NL" sz="40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br>
              <a:rPr lang="nl-NL" sz="40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endParaRPr lang="nl-NL" sz="2000" b="0">
              <a:solidFill>
                <a:srgbClr val="FA6400"/>
              </a:solidFill>
              <a:highlight>
                <a:srgbClr val="FFFF00"/>
              </a:highlight>
              <a:latin typeface="Circular Std Book" panose="020B0604020101020102" pitchFamily="34" charset="77"/>
              <a:cs typeface="Circular Std Book" panose="020B0604020101020102" pitchFamily="34" charset="77"/>
              <a:sym typeface="Calibri"/>
            </a:endParaRPr>
          </a:p>
        </p:txBody>
      </p:sp>
      <p:sp>
        <p:nvSpPr>
          <p:cNvPr id="18" name="Shape 152">
            <a:extLst>
              <a:ext uri="{FF2B5EF4-FFF2-40B4-BE49-F238E27FC236}">
                <a16:creationId xmlns:a16="http://schemas.microsoft.com/office/drawing/2014/main" id="{D6CF7C4A-EBB3-435C-AA77-2A1A0DAFC696}"/>
              </a:ext>
            </a:extLst>
          </p:cNvPr>
          <p:cNvSpPr txBox="1">
            <a:spLocks/>
          </p:cNvSpPr>
          <p:nvPr/>
        </p:nvSpPr>
        <p:spPr>
          <a:xfrm>
            <a:off x="359999" y="1709530"/>
            <a:ext cx="8214834" cy="4703183"/>
          </a:xfrm>
          <a:prstGeom prst="rect">
            <a:avLst/>
          </a:prstGeom>
        </p:spPr>
        <p:txBody>
          <a:bodyPr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indent="-742950" defTabSz="914397">
              <a:spcBef>
                <a:spcPts val="1000"/>
              </a:spcBef>
              <a:buSzPct val="100000"/>
              <a:buFont typeface="+mj-lt"/>
              <a:buAutoNum type="arabicPeriod"/>
              <a:defRPr sz="2600">
                <a:solidFill>
                  <a:srgbClr val="26455D"/>
                </a:solidFill>
                <a:latin typeface="Circular Std Book" panose="020B0604020101020102" pitchFamily="34" charset="77"/>
                <a:ea typeface="Circular Std Book"/>
                <a:cs typeface="Circular Std Book" panose="020B0604020101020102" pitchFamily="34" charset="77"/>
              </a:defRPr>
            </a:lvl1pPr>
            <a:lvl2pPr marL="647698" indent="-1904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2pPr>
            <a:lvl3pPr marL="1142996" indent="-2285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3pPr>
            <a:lvl4pPr marL="1625596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4pPr>
            <a:lvl5pPr marL="2082795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5pPr>
            <a:lvl6pPr marL="2539994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6pPr>
            <a:lvl7pPr marL="29971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7pPr>
            <a:lvl8pPr marL="34543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8pPr>
            <a:lvl9pPr marL="3911591" indent="-2539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9pPr>
          </a:lstStyle>
          <a:p>
            <a:pPr marL="0" indent="0">
              <a:buNone/>
            </a:pPr>
            <a:endParaRPr lang="nl-NL" sz="3600">
              <a:solidFill>
                <a:srgbClr val="9DC3E6"/>
              </a:solidFill>
              <a:latin typeface="Swis721 BdRnd BT" panose="020F07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E81780-50B5-5F4B-BF70-FBC1240B1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r="288"/>
          <a:stretch/>
        </p:blipFill>
        <p:spPr>
          <a:xfrm>
            <a:off x="1774883" y="0"/>
            <a:ext cx="9739513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9BE44E4-9C66-B848-A126-270F7B00D95D}"/>
              </a:ext>
            </a:extLst>
          </p:cNvPr>
          <p:cNvSpPr/>
          <p:nvPr/>
        </p:nvSpPr>
        <p:spPr>
          <a:xfrm>
            <a:off x="2307770" y="1264243"/>
            <a:ext cx="2556838" cy="79859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9A3EB0B5-B604-4F4B-BB50-3B21202A74E8}"/>
              </a:ext>
            </a:extLst>
          </p:cNvPr>
          <p:cNvSpPr/>
          <p:nvPr/>
        </p:nvSpPr>
        <p:spPr>
          <a:xfrm>
            <a:off x="9415177" y="2701016"/>
            <a:ext cx="1207627" cy="1207627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98AE3A7-7675-D240-A5C1-922B8B92A3C5}"/>
              </a:ext>
            </a:extLst>
          </p:cNvPr>
          <p:cNvSpPr/>
          <p:nvPr/>
        </p:nvSpPr>
        <p:spPr>
          <a:xfrm>
            <a:off x="8949566" y="3577795"/>
            <a:ext cx="294805" cy="294805"/>
          </a:xfrm>
          <a:prstGeom prst="ellipse">
            <a:avLst/>
          </a:prstGeom>
          <a:solidFill>
            <a:srgbClr val="00446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D4A458A-2967-024F-B471-ED87461550C9}"/>
              </a:ext>
            </a:extLst>
          </p:cNvPr>
          <p:cNvSpPr/>
          <p:nvPr/>
        </p:nvSpPr>
        <p:spPr>
          <a:xfrm>
            <a:off x="9342917" y="4071530"/>
            <a:ext cx="180290" cy="180290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B60CBF7-867F-3E4C-A92A-6859B8D062DA}"/>
              </a:ext>
            </a:extLst>
          </p:cNvPr>
          <p:cNvSpPr/>
          <p:nvPr/>
        </p:nvSpPr>
        <p:spPr>
          <a:xfrm>
            <a:off x="174171" y="4251819"/>
            <a:ext cx="4267200" cy="225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E085D78C-AAE7-4B39-8C11-F7307BAF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81556"/>
            <a:ext cx="6757536" cy="69973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l-NL" sz="27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br>
              <a:rPr lang="nl-NL" sz="40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br>
              <a:rPr lang="nl-NL" sz="40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endParaRPr lang="nl-NL" sz="2000" b="0">
              <a:solidFill>
                <a:srgbClr val="FA6400"/>
              </a:solidFill>
              <a:highlight>
                <a:srgbClr val="FFFF00"/>
              </a:highlight>
              <a:latin typeface="Circular Std Book" panose="020B0604020101020102" pitchFamily="34" charset="77"/>
              <a:cs typeface="Circular Std Book" panose="020B0604020101020102" pitchFamily="34" charset="77"/>
              <a:sym typeface="Calibri"/>
            </a:endParaRPr>
          </a:p>
        </p:txBody>
      </p:sp>
      <p:sp>
        <p:nvSpPr>
          <p:cNvPr id="18" name="Shape 152">
            <a:extLst>
              <a:ext uri="{FF2B5EF4-FFF2-40B4-BE49-F238E27FC236}">
                <a16:creationId xmlns:a16="http://schemas.microsoft.com/office/drawing/2014/main" id="{D6CF7C4A-EBB3-435C-AA77-2A1A0DAFC696}"/>
              </a:ext>
            </a:extLst>
          </p:cNvPr>
          <p:cNvSpPr txBox="1">
            <a:spLocks/>
          </p:cNvSpPr>
          <p:nvPr/>
        </p:nvSpPr>
        <p:spPr>
          <a:xfrm>
            <a:off x="359999" y="0"/>
            <a:ext cx="10082450" cy="6501819"/>
          </a:xfrm>
          <a:prstGeom prst="rect">
            <a:avLst/>
          </a:prstGeom>
        </p:spPr>
        <p:txBody>
          <a:bodyPr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indent="-742950" defTabSz="914397">
              <a:spcBef>
                <a:spcPts val="1000"/>
              </a:spcBef>
              <a:buSzPct val="100000"/>
              <a:buFont typeface="+mj-lt"/>
              <a:buAutoNum type="arabicPeriod"/>
              <a:defRPr sz="2600">
                <a:solidFill>
                  <a:srgbClr val="26455D"/>
                </a:solidFill>
                <a:latin typeface="Circular Std Book" panose="020B0604020101020102" pitchFamily="34" charset="77"/>
                <a:ea typeface="Circular Std Book"/>
                <a:cs typeface="Circular Std Book" panose="020B0604020101020102" pitchFamily="34" charset="77"/>
              </a:defRPr>
            </a:lvl1pPr>
            <a:lvl2pPr marL="647698" indent="-1904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2pPr>
            <a:lvl3pPr marL="1142996" indent="-2285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3pPr>
            <a:lvl4pPr marL="1625596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4pPr>
            <a:lvl5pPr marL="2082795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5pPr>
            <a:lvl6pPr marL="2539994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6pPr>
            <a:lvl7pPr marL="29971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7pPr>
            <a:lvl8pPr marL="34543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8pPr>
            <a:lvl9pPr marL="3911591" indent="-2539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9pPr>
          </a:lstStyle>
          <a:p>
            <a:pPr marL="0" indent="0">
              <a:buNone/>
            </a:pPr>
            <a:endParaRPr lang="nl-NL" sz="1200" dirty="0">
              <a:solidFill>
                <a:srgbClr val="9DC3E6"/>
              </a:solidFill>
              <a:latin typeface="Swis721 BdRnd BT" panose="020F0704020202020204" pitchFamily="34" charset="0"/>
              <a:sym typeface="Swiss721BT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00446A"/>
                </a:solidFill>
                <a:latin typeface="Swis721 BdRnd BT" panose="020F0704020202020204"/>
                <a:sym typeface="Wingdings" panose="05000000000000000000" pitchFamily="2" charset="2"/>
              </a:rPr>
              <a:t>We maken samen </a:t>
            </a:r>
            <a:r>
              <a:rPr lang="nl-NL" sz="3200" dirty="0"/>
              <a:t>een </a:t>
            </a:r>
            <a:r>
              <a:rPr lang="nl-NL" sz="3200" b="1" dirty="0">
                <a:solidFill>
                  <a:srgbClr val="FA6400"/>
                </a:solidFill>
              </a:rPr>
              <a:t>buurtplan</a:t>
            </a:r>
            <a:r>
              <a:rPr lang="nl-NL" sz="3200" b="1" dirty="0"/>
              <a:t> </a:t>
            </a:r>
            <a:r>
              <a:rPr lang="nl-NL" sz="3200" b="1" i="1" dirty="0">
                <a:solidFill>
                  <a:srgbClr val="FA6400"/>
                </a:solidFill>
              </a:rPr>
              <a:t>”op weg naar aardgasvrij”</a:t>
            </a:r>
          </a:p>
          <a:p>
            <a:pPr marL="0" indent="0">
              <a:buNone/>
            </a:pPr>
            <a:endParaRPr lang="nl-NL" sz="900" i="1" dirty="0">
              <a:solidFill>
                <a:srgbClr val="FA6400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FA6400"/>
                </a:solidFill>
                <a:latin typeface="Swis721 BdRnd BT" panose="020F0704020202020204"/>
                <a:sym typeface="Wingdings" panose="05000000000000000000" pitchFamily="2" charset="2"/>
              </a:rPr>
              <a:t> </a:t>
            </a:r>
            <a:r>
              <a:rPr lang="nl-NL" sz="2800" dirty="0"/>
              <a:t>dat geschreven is door een buurtteam van bewoners</a:t>
            </a:r>
            <a:endParaRPr lang="nl-NL" sz="2800" dirty="0">
              <a:latin typeface="Circular Std Book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800" dirty="0">
                <a:solidFill>
                  <a:srgbClr val="FA6400"/>
                </a:solidFill>
                <a:latin typeface="Swis721 BdRnd BT" panose="020F0704020202020204"/>
                <a:sym typeface="Wingdings" panose="05000000000000000000" pitchFamily="2" charset="2"/>
              </a:rPr>
              <a:t> </a:t>
            </a:r>
            <a:r>
              <a:rPr lang="nl-NL" sz="2800" dirty="0"/>
              <a:t>en dat gedragen wordt door de buurt (van, voor, door). </a:t>
            </a:r>
            <a:endParaRPr lang="nl-NL" sz="1200" dirty="0"/>
          </a:p>
          <a:p>
            <a:pPr marL="342900" indent="-342900">
              <a:buFont typeface="Wingdings" pitchFamily="2" charset="2"/>
              <a:buChar char="à"/>
            </a:pPr>
            <a:endParaRPr lang="nl-NL" sz="900" dirty="0"/>
          </a:p>
          <a:p>
            <a:pPr marL="0" indent="0">
              <a:buNone/>
            </a:pPr>
            <a:br>
              <a:rPr lang="nl-NL" sz="2800" dirty="0"/>
            </a:br>
            <a:r>
              <a:rPr lang="nl-NL" sz="2800" dirty="0"/>
              <a:t>In dit plan beschrijft u als bewoners: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nl-NL" sz="2800" dirty="0"/>
              <a:t> hoe u ziet hoe uw buurt op termijn aardgasvrij kan worden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nl-NL" sz="2800" dirty="0"/>
              <a:t> welke stappen daarvoor genomen moeten worden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nl-NL" sz="2800" dirty="0"/>
              <a:t> en wat hiervoor nog nodig is  </a:t>
            </a:r>
          </a:p>
          <a:p>
            <a:pPr marL="342900" indent="-342900">
              <a:buFont typeface="Wingdings" pitchFamily="2" charset="2"/>
              <a:buChar char="à"/>
            </a:pPr>
            <a:endParaRPr lang="nl-NL" sz="900" dirty="0"/>
          </a:p>
          <a:p>
            <a:pPr marL="342900" indent="-342900">
              <a:buFont typeface="Wingdings" pitchFamily="2" charset="2"/>
              <a:buChar char="à"/>
            </a:pPr>
            <a:endParaRPr lang="nl-NL" sz="1200" dirty="0"/>
          </a:p>
          <a:p>
            <a:pPr marL="342900" indent="-342900">
              <a:buFont typeface="Wingdings" pitchFamily="2" charset="2"/>
              <a:buChar char="à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1087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9A3EB0B5-B604-4F4B-BB50-3B21202A74E8}"/>
              </a:ext>
            </a:extLst>
          </p:cNvPr>
          <p:cNvSpPr/>
          <p:nvPr/>
        </p:nvSpPr>
        <p:spPr>
          <a:xfrm>
            <a:off x="9415177" y="2701016"/>
            <a:ext cx="1207627" cy="1207627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98AE3A7-7675-D240-A5C1-922B8B92A3C5}"/>
              </a:ext>
            </a:extLst>
          </p:cNvPr>
          <p:cNvSpPr/>
          <p:nvPr/>
        </p:nvSpPr>
        <p:spPr>
          <a:xfrm>
            <a:off x="8949566" y="3577795"/>
            <a:ext cx="294805" cy="294805"/>
          </a:xfrm>
          <a:prstGeom prst="ellipse">
            <a:avLst/>
          </a:prstGeom>
          <a:solidFill>
            <a:srgbClr val="00446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D4A458A-2967-024F-B471-ED87461550C9}"/>
              </a:ext>
            </a:extLst>
          </p:cNvPr>
          <p:cNvSpPr/>
          <p:nvPr/>
        </p:nvSpPr>
        <p:spPr>
          <a:xfrm>
            <a:off x="9342917" y="4071530"/>
            <a:ext cx="180290" cy="180290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B60CBF7-867F-3E4C-A92A-6859B8D062DA}"/>
              </a:ext>
            </a:extLst>
          </p:cNvPr>
          <p:cNvSpPr/>
          <p:nvPr/>
        </p:nvSpPr>
        <p:spPr>
          <a:xfrm>
            <a:off x="174171" y="4251819"/>
            <a:ext cx="4267200" cy="225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E085D78C-AAE7-4B39-8C11-F7307BAF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4" y="571538"/>
            <a:ext cx="10288850" cy="69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FA6400"/>
                </a:solidFill>
              </a:rPr>
              <a:t>Buurtplan</a:t>
            </a:r>
            <a:r>
              <a:rPr lang="nl-NL" sz="3200" dirty="0"/>
              <a:t> </a:t>
            </a:r>
            <a:r>
              <a:rPr lang="nl-NL" sz="3200" i="1" dirty="0">
                <a:solidFill>
                  <a:srgbClr val="FA6400"/>
                </a:solidFill>
              </a:rPr>
              <a:t>”op weg naar aardgasvrij”</a:t>
            </a:r>
          </a:p>
        </p:txBody>
      </p:sp>
      <p:sp>
        <p:nvSpPr>
          <p:cNvPr id="18" name="Shape 152">
            <a:extLst>
              <a:ext uri="{FF2B5EF4-FFF2-40B4-BE49-F238E27FC236}">
                <a16:creationId xmlns:a16="http://schemas.microsoft.com/office/drawing/2014/main" id="{D6CF7C4A-EBB3-435C-AA77-2A1A0DAFC696}"/>
              </a:ext>
            </a:extLst>
          </p:cNvPr>
          <p:cNvSpPr txBox="1">
            <a:spLocks/>
          </p:cNvSpPr>
          <p:nvPr/>
        </p:nvSpPr>
        <p:spPr>
          <a:xfrm>
            <a:off x="333954" y="1381285"/>
            <a:ext cx="10288850" cy="4905177"/>
          </a:xfrm>
          <a:prstGeom prst="rect">
            <a:avLst/>
          </a:prstGeom>
        </p:spPr>
        <p:txBody>
          <a:bodyPr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indent="-742950" defTabSz="914397">
              <a:spcBef>
                <a:spcPts val="1000"/>
              </a:spcBef>
              <a:buSzPct val="100000"/>
              <a:buFont typeface="+mj-lt"/>
              <a:buAutoNum type="arabicPeriod"/>
              <a:defRPr sz="2600">
                <a:solidFill>
                  <a:srgbClr val="26455D"/>
                </a:solidFill>
                <a:latin typeface="Circular Std Book" panose="020B0604020101020102" pitchFamily="34" charset="77"/>
                <a:ea typeface="Circular Std Book"/>
                <a:cs typeface="Circular Std Book" panose="020B0604020101020102" pitchFamily="34" charset="77"/>
              </a:defRPr>
            </a:lvl1pPr>
            <a:lvl2pPr marL="647698" indent="-1904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2pPr>
            <a:lvl3pPr marL="1142996" indent="-2285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3pPr>
            <a:lvl4pPr marL="1625596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4pPr>
            <a:lvl5pPr marL="2082795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5pPr>
            <a:lvl6pPr marL="2539994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6pPr>
            <a:lvl7pPr marL="29971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7pPr>
            <a:lvl8pPr marL="34543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8pPr>
            <a:lvl9pPr marL="3911591" indent="-2539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9pPr>
          </a:lstStyle>
          <a:p>
            <a:pPr marL="0" indent="0">
              <a:buNone/>
            </a:pPr>
            <a:r>
              <a:rPr lang="nl-NL" sz="2800" dirty="0">
                <a:latin typeface="Swis721 BdRnd BT" panose="020F0704020202020204" pitchFamily="34" charset="0"/>
                <a:sym typeface="Swiss721BT"/>
              </a:rPr>
              <a:t>U krijgt ondersteuning van een onafhankelijk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9DC3E6"/>
                </a:solidFill>
                <a:latin typeface="Swis721 BdRnd BT" panose="020F0704020202020204" pitchFamily="34" charset="0"/>
                <a:sym typeface="Swiss721BT"/>
              </a:rPr>
              <a:t>technisch adviesbureau</a:t>
            </a:r>
            <a:endParaRPr lang="nl-NL" sz="3600" dirty="0">
              <a:solidFill>
                <a:srgbClr val="9DC3E6"/>
              </a:solidFill>
              <a:latin typeface="Swis721 BdRnd BT" panose="020F07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nl-NL" sz="2800" dirty="0">
                <a:latin typeface="Swis721 BdRnd BT" panose="020F0704020202020204"/>
              </a:rPr>
              <a:t> Selectieproces van buurtteam en gemeente (Buurkracht begeleidt)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nl-NL" sz="2800" dirty="0">
                <a:latin typeface="Swis721 BdRnd BT" panose="020F0704020202020204"/>
              </a:rPr>
              <a:t> Gemeente is opdrachtgever     </a:t>
            </a:r>
            <a:endParaRPr lang="nl-NL" sz="2800" dirty="0">
              <a:solidFill>
                <a:srgbClr val="FA6400"/>
              </a:solidFill>
              <a:latin typeface="Swis721 BdRnd BT" panose="020F0704020202020204"/>
            </a:endParaRPr>
          </a:p>
          <a:p>
            <a:pPr marL="342900" indent="-342900">
              <a:buFont typeface="Wingdings" pitchFamily="2" charset="2"/>
              <a:buChar char="à"/>
            </a:pPr>
            <a:endParaRPr lang="nl-NL" sz="800" dirty="0">
              <a:solidFill>
                <a:srgbClr val="9DC3E6"/>
              </a:solidFill>
              <a:latin typeface="Swis721 BdRnd BT" panose="020F0704020202020204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9DC3E6"/>
                </a:solidFill>
                <a:latin typeface="Swis721 BdRnd BT" panose="020F0704020202020204"/>
                <a:sym typeface="Wingdings" panose="05000000000000000000" pitchFamily="2" charset="2"/>
              </a:rPr>
              <a:t>Uitvraag:</a:t>
            </a:r>
          </a:p>
          <a:p>
            <a:pPr marL="247648" lvl="1" indent="-342900">
              <a:buFont typeface="Wingdings" pitchFamily="2" charset="2"/>
              <a:buChar char="à"/>
            </a:pPr>
            <a:r>
              <a:rPr lang="nl-NL" sz="2800" dirty="0">
                <a:solidFill>
                  <a:srgbClr val="00446A"/>
                </a:solidFill>
                <a:latin typeface="Swis721 BdRnd BT" panose="020F0704020202020204"/>
                <a:sym typeface="Wingdings" panose="05000000000000000000" pitchFamily="2" charset="2"/>
              </a:rPr>
              <a:t> 1. wat is het beste warmte-alternatief voor deze buurt?</a:t>
            </a:r>
            <a:r>
              <a:rPr lang="nl-NL" sz="2800" dirty="0">
                <a:solidFill>
                  <a:srgbClr val="00446A"/>
                </a:solidFill>
                <a:latin typeface="Swis721 BdRnd BT" panose="020F0704020202020204"/>
              </a:rPr>
              <a:t> </a:t>
            </a:r>
          </a:p>
          <a:p>
            <a:pPr marL="247648" lvl="1" indent="-342900">
              <a:buFont typeface="Wingdings" pitchFamily="2" charset="2"/>
              <a:buChar char="à"/>
            </a:pPr>
            <a:r>
              <a:rPr lang="nl-NL" sz="2800" dirty="0">
                <a:solidFill>
                  <a:srgbClr val="00446A"/>
                </a:solidFill>
                <a:latin typeface="Swis721 BdRnd BT" panose="020F0704020202020204"/>
              </a:rPr>
              <a:t> 2. stappenplan richting aardgasvrij per archetype woning,           incl. kostenplaatje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15770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9A3EB0B5-B604-4F4B-BB50-3B21202A74E8}"/>
              </a:ext>
            </a:extLst>
          </p:cNvPr>
          <p:cNvSpPr/>
          <p:nvPr/>
        </p:nvSpPr>
        <p:spPr>
          <a:xfrm>
            <a:off x="9415177" y="2701016"/>
            <a:ext cx="1207627" cy="1207627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98AE3A7-7675-D240-A5C1-922B8B92A3C5}"/>
              </a:ext>
            </a:extLst>
          </p:cNvPr>
          <p:cNvSpPr/>
          <p:nvPr/>
        </p:nvSpPr>
        <p:spPr>
          <a:xfrm>
            <a:off x="8949566" y="3577795"/>
            <a:ext cx="294805" cy="294805"/>
          </a:xfrm>
          <a:prstGeom prst="ellipse">
            <a:avLst/>
          </a:prstGeom>
          <a:solidFill>
            <a:srgbClr val="00446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D4A458A-2967-024F-B471-ED87461550C9}"/>
              </a:ext>
            </a:extLst>
          </p:cNvPr>
          <p:cNvSpPr/>
          <p:nvPr/>
        </p:nvSpPr>
        <p:spPr>
          <a:xfrm>
            <a:off x="9342917" y="4071530"/>
            <a:ext cx="180290" cy="180290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B60CBF7-867F-3E4C-A92A-6859B8D062DA}"/>
              </a:ext>
            </a:extLst>
          </p:cNvPr>
          <p:cNvSpPr/>
          <p:nvPr/>
        </p:nvSpPr>
        <p:spPr>
          <a:xfrm>
            <a:off x="174171" y="4251819"/>
            <a:ext cx="4267200" cy="225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Shape 152">
            <a:extLst>
              <a:ext uri="{FF2B5EF4-FFF2-40B4-BE49-F238E27FC236}">
                <a16:creationId xmlns:a16="http://schemas.microsoft.com/office/drawing/2014/main" id="{D6CF7C4A-EBB3-435C-AA77-2A1A0DAFC696}"/>
              </a:ext>
            </a:extLst>
          </p:cNvPr>
          <p:cNvSpPr txBox="1">
            <a:spLocks/>
          </p:cNvSpPr>
          <p:nvPr/>
        </p:nvSpPr>
        <p:spPr>
          <a:xfrm>
            <a:off x="359999" y="1290182"/>
            <a:ext cx="8214834" cy="5122532"/>
          </a:xfrm>
          <a:prstGeom prst="rect">
            <a:avLst/>
          </a:prstGeom>
        </p:spPr>
        <p:txBody>
          <a:bodyPr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indent="-742950" defTabSz="914397">
              <a:spcBef>
                <a:spcPts val="1000"/>
              </a:spcBef>
              <a:buSzPct val="100000"/>
              <a:buFont typeface="+mj-lt"/>
              <a:buAutoNum type="arabicPeriod"/>
              <a:defRPr sz="2600">
                <a:solidFill>
                  <a:srgbClr val="26455D"/>
                </a:solidFill>
                <a:latin typeface="Circular Std Book" panose="020B0604020101020102" pitchFamily="34" charset="77"/>
                <a:ea typeface="Circular Std Book"/>
                <a:cs typeface="Circular Std Book" panose="020B0604020101020102" pitchFamily="34" charset="77"/>
              </a:defRPr>
            </a:lvl1pPr>
            <a:lvl2pPr marL="647698" indent="-1904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2pPr>
            <a:lvl3pPr marL="1142996" indent="-2285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3pPr>
            <a:lvl4pPr marL="1625596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4pPr>
            <a:lvl5pPr marL="2082795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5pPr>
            <a:lvl6pPr marL="2539994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6pPr>
            <a:lvl7pPr marL="29971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7pPr>
            <a:lvl8pPr marL="34543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8pPr>
            <a:lvl9pPr marL="3911591" indent="-2539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9pPr>
          </a:lstStyle>
          <a:p>
            <a:pPr marL="0" indent="0">
              <a:buNone/>
            </a:pPr>
            <a:endParaRPr lang="nl-NL" sz="2200">
              <a:solidFill>
                <a:srgbClr val="00446A"/>
              </a:solidFill>
              <a:latin typeface="Swis721 BdRnd BT" panose="020F0704020202020204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2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C9D9E76-5BC1-1B48-BB39-72F2B0B5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9178" y="-433607"/>
            <a:ext cx="183489" cy="320718"/>
          </a:xfrm>
        </p:spPr>
        <p:txBody>
          <a:bodyPr>
            <a:no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AC025F-FCF0-DB4C-B401-6DBBA8E3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44"/>
            <a:ext cx="12192000" cy="51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787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C5E8D-0404-97D7-6D83-A463EB42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kunt u meedoen? </a:t>
            </a:r>
          </a:p>
        </p:txBody>
      </p:sp>
      <p:pic>
        <p:nvPicPr>
          <p:cNvPr id="9" name="Afbeelding 8" descr="Afbeelding met cirkel, tekst, schermopname, Lettertype&#10;&#10;Automatisch gegenereerde beschrijving">
            <a:extLst>
              <a:ext uri="{FF2B5EF4-FFF2-40B4-BE49-F238E27FC236}">
                <a16:creationId xmlns:a16="http://schemas.microsoft.com/office/drawing/2014/main" id="{DC73012B-68C4-E2D8-8EF4-FCB2AA17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2" y="991118"/>
            <a:ext cx="9304224" cy="52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9A3EB0B5-B604-4F4B-BB50-3B21202A74E8}"/>
              </a:ext>
            </a:extLst>
          </p:cNvPr>
          <p:cNvSpPr/>
          <p:nvPr/>
        </p:nvSpPr>
        <p:spPr>
          <a:xfrm>
            <a:off x="9415177" y="2701016"/>
            <a:ext cx="1207627" cy="1207627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98AE3A7-7675-D240-A5C1-922B8B92A3C5}"/>
              </a:ext>
            </a:extLst>
          </p:cNvPr>
          <p:cNvSpPr/>
          <p:nvPr/>
        </p:nvSpPr>
        <p:spPr>
          <a:xfrm>
            <a:off x="8949566" y="3577795"/>
            <a:ext cx="294805" cy="294805"/>
          </a:xfrm>
          <a:prstGeom prst="ellipse">
            <a:avLst/>
          </a:prstGeom>
          <a:solidFill>
            <a:srgbClr val="00446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D4A458A-2967-024F-B471-ED87461550C9}"/>
              </a:ext>
            </a:extLst>
          </p:cNvPr>
          <p:cNvSpPr/>
          <p:nvPr/>
        </p:nvSpPr>
        <p:spPr>
          <a:xfrm>
            <a:off x="9342917" y="4071530"/>
            <a:ext cx="180290" cy="180290"/>
          </a:xfrm>
          <a:prstGeom prst="ellipse">
            <a:avLst/>
          </a:prstGeom>
          <a:solidFill>
            <a:srgbClr val="FA64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B60CBF7-867F-3E4C-A92A-6859B8D062DA}"/>
              </a:ext>
            </a:extLst>
          </p:cNvPr>
          <p:cNvSpPr/>
          <p:nvPr/>
        </p:nvSpPr>
        <p:spPr>
          <a:xfrm>
            <a:off x="174171" y="4251819"/>
            <a:ext cx="4267200" cy="225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E085D78C-AAE7-4B39-8C11-F7307BAF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21" y="162046"/>
            <a:ext cx="9024256" cy="6239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l-NL" sz="27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br>
              <a:rPr lang="nl-NL" sz="40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br>
              <a:rPr lang="nl-NL" sz="4000" b="0">
                <a:solidFill>
                  <a:srgbClr val="FA6400"/>
                </a:solidFill>
                <a:latin typeface="Swis721 BdRnd BT" panose="020F0704020202020204" pitchFamily="34" charset="0"/>
              </a:rPr>
            </a:br>
            <a:endParaRPr lang="nl-NL" sz="2000" b="0">
              <a:solidFill>
                <a:srgbClr val="FA6400"/>
              </a:solidFill>
              <a:highlight>
                <a:srgbClr val="FFFF00"/>
              </a:highlight>
              <a:latin typeface="Circular Std Book" panose="020B0604020101020102" pitchFamily="34" charset="77"/>
              <a:cs typeface="Circular Std Book" panose="020B0604020101020102" pitchFamily="34" charset="77"/>
              <a:sym typeface="Calibri"/>
            </a:endParaRPr>
          </a:p>
        </p:txBody>
      </p:sp>
      <p:sp>
        <p:nvSpPr>
          <p:cNvPr id="18" name="Shape 152">
            <a:extLst>
              <a:ext uri="{FF2B5EF4-FFF2-40B4-BE49-F238E27FC236}">
                <a16:creationId xmlns:a16="http://schemas.microsoft.com/office/drawing/2014/main" id="{D6CF7C4A-EBB3-435C-AA77-2A1A0DAFC696}"/>
              </a:ext>
            </a:extLst>
          </p:cNvPr>
          <p:cNvSpPr txBox="1">
            <a:spLocks/>
          </p:cNvSpPr>
          <p:nvPr/>
        </p:nvSpPr>
        <p:spPr>
          <a:xfrm>
            <a:off x="734732" y="786021"/>
            <a:ext cx="9621132" cy="527388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742950" indent="-742950" defTabSz="914397">
              <a:spcBef>
                <a:spcPts val="1000"/>
              </a:spcBef>
              <a:buSzPct val="100000"/>
              <a:buFont typeface="+mj-lt"/>
              <a:buAutoNum type="arabicPeriod"/>
              <a:defRPr sz="2600">
                <a:solidFill>
                  <a:srgbClr val="26455D"/>
                </a:solidFill>
                <a:latin typeface="Circular Std Book" panose="020B0604020101020102" pitchFamily="34" charset="77"/>
                <a:ea typeface="Circular Std Book"/>
                <a:cs typeface="Circular Std Book" panose="020B0604020101020102" pitchFamily="34" charset="77"/>
              </a:defRPr>
            </a:lvl1pPr>
            <a:lvl2pPr marL="647698" indent="-1904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2pPr>
            <a:lvl3pPr marL="1142996" indent="-2285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3pPr>
            <a:lvl4pPr marL="1625596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4pPr>
            <a:lvl5pPr marL="2082795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5pPr>
            <a:lvl6pPr marL="2539994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6pPr>
            <a:lvl7pPr marL="29971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7pPr>
            <a:lvl8pPr marL="3454393" indent="-253999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8pPr>
            <a:lvl9pPr marL="3911591" indent="-253998" defTabSz="91439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26455D"/>
                </a:solidFill>
                <a:latin typeface="Circular Std Book"/>
                <a:ea typeface="Circular Std Book"/>
                <a:cs typeface="Circular Std Book"/>
              </a:defRPr>
            </a:lvl9pPr>
          </a:lstStyle>
          <a:p>
            <a:pPr marL="0" indent="0">
              <a:buNone/>
            </a:pPr>
            <a:endParaRPr lang="nl-NL" sz="1200" dirty="0">
              <a:solidFill>
                <a:srgbClr val="9DC3E6"/>
              </a:solidFill>
              <a:latin typeface="Swis721 BdRnd BT" panose="020F0704020202020204" pitchFamily="34" charset="0"/>
              <a:sym typeface="Swiss721BT"/>
            </a:endParaRP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283400-C426-6544-AC8C-21EF87E8B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2" y="1674362"/>
            <a:ext cx="3289158" cy="4385544"/>
          </a:xfrm>
          <a:prstGeom prst="rect">
            <a:avLst/>
          </a:prstGeom>
        </p:spPr>
      </p:pic>
      <p:pic>
        <p:nvPicPr>
          <p:cNvPr id="4" name="Afbeelding 3" descr="Afbeelding met boom, gras, buiten, persoon&#10;&#10;Automatisch gegenereerde beschrijving">
            <a:extLst>
              <a:ext uri="{FF2B5EF4-FFF2-40B4-BE49-F238E27FC236}">
                <a16:creationId xmlns:a16="http://schemas.microsoft.com/office/drawing/2014/main" id="{86A3124A-CF8B-1749-B588-059993E2C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79" y="1652853"/>
            <a:ext cx="3224904" cy="2418677"/>
          </a:xfrm>
          <a:prstGeom prst="rect">
            <a:avLst/>
          </a:prstGeom>
        </p:spPr>
      </p:pic>
      <p:pic>
        <p:nvPicPr>
          <p:cNvPr id="9" name="Afbeelding 8" descr="Afbeelding met kleding, persoon, person, meubels&#10;&#10;Automatisch gegenereerde beschrijving">
            <a:extLst>
              <a:ext uri="{FF2B5EF4-FFF2-40B4-BE49-F238E27FC236}">
                <a16:creationId xmlns:a16="http://schemas.microsoft.com/office/drawing/2014/main" id="{2DC2AFAE-044C-5EC6-65DB-4174CDCC5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39" y="4093039"/>
            <a:ext cx="3339957" cy="197998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AFD8CF-AEFD-6DCD-DD65-33DF891D568C}"/>
              </a:ext>
            </a:extLst>
          </p:cNvPr>
          <p:cNvSpPr txBox="1"/>
          <p:nvPr/>
        </p:nvSpPr>
        <p:spPr>
          <a:xfrm>
            <a:off x="740269" y="474033"/>
            <a:ext cx="914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96300"/>
                </a:solidFill>
              </a:rPr>
              <a:t>Buurtambassadeurs </a:t>
            </a:r>
            <a:br>
              <a:rPr lang="nl-NL" sz="3600" b="1" dirty="0">
                <a:solidFill>
                  <a:srgbClr val="F96300"/>
                </a:solidFill>
              </a:rPr>
            </a:br>
            <a:r>
              <a:rPr lang="nl-NL" sz="3600" b="1" dirty="0">
                <a:solidFill>
                  <a:srgbClr val="F96300"/>
                </a:solidFill>
              </a:rPr>
              <a:t>Edith Zonneveld en Tristan de Boer</a:t>
            </a:r>
            <a:endParaRPr lang="nl-NL" sz="3600" b="1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1121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676" y="372236"/>
            <a:ext cx="7869386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/>
              <a:t>Bedankt voor jullie komst!  </a:t>
            </a:r>
            <a:r>
              <a:rPr i="1"/>
              <a:t>Nog</a:t>
            </a:r>
            <a:r>
              <a:rPr i="1" spc="-85"/>
              <a:t> </a:t>
            </a:r>
            <a:r>
              <a:rPr i="1" spc="-5"/>
              <a:t>vragen?</a:t>
            </a:r>
            <a:endParaRPr lang="nl-NL" i="1" spc="-5"/>
          </a:p>
        </p:txBody>
      </p:sp>
      <p:sp>
        <p:nvSpPr>
          <p:cNvPr id="4" name="object 4"/>
          <p:cNvSpPr txBox="1"/>
          <p:nvPr/>
        </p:nvSpPr>
        <p:spPr>
          <a:xfrm>
            <a:off x="944676" y="1445342"/>
            <a:ext cx="8687004" cy="579966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469265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5895" algn="l"/>
              </a:tabLst>
            </a:pPr>
            <a: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  <a:t>Wilt u deelnemen in het buurtteam? </a:t>
            </a:r>
            <a:b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</a:br>
            <a: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  <a:t>Kom kennismaken op 10 december 19.30 uur</a:t>
            </a:r>
            <a:b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</a:br>
            <a:r>
              <a:rPr lang="nl-NL" sz="2800" spc="-5" dirty="0">
                <a:solidFill>
                  <a:srgbClr val="25455D"/>
                </a:solidFill>
                <a:latin typeface="Calibri"/>
                <a:cs typeface="Calibri"/>
              </a:rPr>
              <a:t>(locatie volgt na aanmelding)</a:t>
            </a:r>
            <a:br>
              <a:rPr lang="nl-NL" sz="2800" spc="-5" dirty="0">
                <a:solidFill>
                  <a:srgbClr val="25455D"/>
                </a:solidFill>
                <a:latin typeface="Calibri"/>
                <a:cs typeface="Calibri"/>
              </a:rPr>
            </a:br>
            <a:endParaRPr lang="nl-NL" sz="2800" spc="-5" dirty="0">
              <a:solidFill>
                <a:srgbClr val="25455D"/>
              </a:solidFill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5895" algn="l"/>
              </a:tabLst>
            </a:pPr>
            <a: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  <a:t>Op de hoogte blijven? Laat uw email-adres </a:t>
            </a:r>
            <a:b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</a:br>
            <a: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  <a:t>achter </a:t>
            </a:r>
          </a:p>
          <a:p>
            <a:pPr marL="12065">
              <a:lnSpc>
                <a:spcPct val="100000"/>
              </a:lnSpc>
              <a:tabLst>
                <a:tab pos="175895" algn="l"/>
              </a:tabLst>
            </a:pPr>
            <a:endParaRPr lang="nl-NL" sz="3200" spc="-5" dirty="0">
              <a:solidFill>
                <a:srgbClr val="25455D"/>
              </a:solidFill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5895" algn="l"/>
              </a:tabLst>
            </a:pPr>
            <a:r>
              <a:rPr lang="nl-NL" sz="3200" spc="-5" dirty="0" err="1">
                <a:solidFill>
                  <a:srgbClr val="25455D"/>
                </a:solidFill>
                <a:latin typeface="Calibri"/>
                <a:cs typeface="Calibri"/>
              </a:rPr>
              <a:t>warmteheemskerk</a:t>
            </a:r>
            <a: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  <a:t>.</a:t>
            </a:r>
            <a:r>
              <a:rPr sz="3200" spc="-5" dirty="0" err="1">
                <a:solidFill>
                  <a:srgbClr val="25455D"/>
                </a:solidFill>
                <a:latin typeface="Calibri"/>
                <a:cs typeface="Calibri"/>
              </a:rPr>
              <a:t>buurkracht</a:t>
            </a:r>
            <a:r>
              <a:rPr sz="3200" spc="-5" dirty="0">
                <a:solidFill>
                  <a:srgbClr val="25455D"/>
                </a:solidFill>
                <a:latin typeface="Calibri"/>
                <a:cs typeface="Calibri"/>
              </a:rPr>
              <a:t>-o</a:t>
            </a:r>
            <a:r>
              <a:rPr lang="nl-NL" sz="3200" spc="-5" dirty="0">
                <a:solidFill>
                  <a:srgbClr val="25455D"/>
                </a:solidFill>
                <a:latin typeface="Calibri"/>
                <a:cs typeface="Calibri"/>
              </a:rPr>
              <a:t>nline.nl</a:t>
            </a:r>
            <a:br>
              <a:rPr lang="nl-NL" sz="3200" spc="-20" dirty="0">
                <a:solidFill>
                  <a:srgbClr val="25455D"/>
                </a:solidFill>
                <a:latin typeface="Calibri"/>
                <a:cs typeface="Calibri"/>
              </a:rPr>
            </a:br>
            <a:r>
              <a:rPr sz="3200" spc="-5" dirty="0">
                <a:solidFill>
                  <a:srgbClr val="25455D"/>
                </a:solidFill>
                <a:latin typeface="Calibri"/>
                <a:cs typeface="Calibri"/>
              </a:rPr>
              <a:t>(scan</a:t>
            </a:r>
            <a:r>
              <a:rPr sz="3200" spc="10" dirty="0">
                <a:solidFill>
                  <a:srgbClr val="25455D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5455D"/>
                </a:solidFill>
                <a:latin typeface="Calibri"/>
                <a:cs typeface="Calibri"/>
              </a:rPr>
              <a:t>de</a:t>
            </a:r>
            <a:r>
              <a:rPr sz="3200" spc="5" dirty="0">
                <a:solidFill>
                  <a:srgbClr val="25455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5455D"/>
                </a:solidFill>
                <a:latin typeface="Calibri"/>
                <a:cs typeface="Calibri"/>
              </a:rPr>
              <a:t>QR)</a:t>
            </a:r>
            <a:endParaRPr lang="nl-NL" sz="3200" dirty="0">
              <a:solidFill>
                <a:srgbClr val="25455D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175895" algn="l"/>
              </a:tabLst>
            </a:pPr>
            <a:endParaRPr lang="nl-NL" sz="3200" dirty="0">
              <a:solidFill>
                <a:srgbClr val="25455D"/>
              </a:solidFill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5895" algn="l"/>
              </a:tabLst>
            </a:pPr>
            <a:r>
              <a:rPr lang="nl-NL" sz="3200" dirty="0">
                <a:solidFill>
                  <a:srgbClr val="25455D"/>
                </a:solidFill>
                <a:latin typeface="Calibri"/>
                <a:cs typeface="Calibri"/>
              </a:rPr>
              <a:t>Bel buurtbegeleider </a:t>
            </a:r>
            <a:r>
              <a:rPr lang="nl-NL" sz="3200" dirty="0" err="1">
                <a:solidFill>
                  <a:srgbClr val="25455D"/>
                </a:solidFill>
                <a:latin typeface="Calibri"/>
                <a:cs typeface="Calibri"/>
              </a:rPr>
              <a:t>Annaricht</a:t>
            </a:r>
            <a:r>
              <a:rPr lang="nl-NL" sz="3200" dirty="0">
                <a:solidFill>
                  <a:srgbClr val="25455D"/>
                </a:solidFill>
                <a:latin typeface="Calibri"/>
                <a:cs typeface="Calibri"/>
              </a:rPr>
              <a:t> op 06 28 755 761</a:t>
            </a:r>
          </a:p>
          <a:p>
            <a:pPr marL="12065">
              <a:lnSpc>
                <a:spcPct val="100000"/>
              </a:lnSpc>
              <a:tabLst>
                <a:tab pos="17589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15420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6" name="Afbeelding 5" descr="Afbeelding met patroon, plein, Symmetrie, ontwerp&#10;&#10;Automatisch gegenereerde beschrijving">
            <a:extLst>
              <a:ext uri="{FF2B5EF4-FFF2-40B4-BE49-F238E27FC236}">
                <a16:creationId xmlns:a16="http://schemas.microsoft.com/office/drawing/2014/main" id="{BC3A5C6F-9697-73DD-651D-2AFB35837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45" y="2285999"/>
            <a:ext cx="2969347" cy="2969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785FC-ADF5-C171-EE38-CBFB4021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BA67E5-0462-7EA8-87BC-04DE9CDA3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016" y="1112065"/>
            <a:ext cx="10395966" cy="2462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Buurkracht</a:t>
            </a:r>
            <a:endParaRPr lang="nl-NL" dirty="0">
              <a:solidFill>
                <a:srgbClr val="15335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Blik op de buurten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Warmteplan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Meedoen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Buurtambassadeurs</a:t>
            </a:r>
          </a:p>
        </p:txBody>
      </p:sp>
    </p:spTree>
    <p:extLst>
      <p:ext uri="{BB962C8B-B14F-4D97-AF65-F5344CB8AC3E}">
        <p14:creationId xmlns:p14="http://schemas.microsoft.com/office/powerpoint/2010/main" val="274381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11868-F1F5-A580-FB16-BDEEBDB7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Stichting Buurkracht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AAE11E-DE4C-93C1-0CE2-089388E3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677" y="1214748"/>
            <a:ext cx="10028124" cy="1723549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kracht van buren: </a:t>
            </a:r>
            <a:r>
              <a:rPr lang="nl-NL" sz="2800" dirty="0" err="1"/>
              <a:t>mèt</a:t>
            </a:r>
            <a:r>
              <a:rPr lang="nl-NL" sz="2800" dirty="0"/>
              <a:t> elkaar vóór elkaar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&gt;600 trajecten, waaronder Waterakkers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Bewoners een stem geven in de eigen energietransitie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7" name="Afbeelding 6" descr="Afbeelding met kleding, buitenshuis, persoon, glimlach&#10;&#10;Automatisch gegenereerde beschrijving">
            <a:extLst>
              <a:ext uri="{FF2B5EF4-FFF2-40B4-BE49-F238E27FC236}">
                <a16:creationId xmlns:a16="http://schemas.microsoft.com/office/drawing/2014/main" id="{238354D5-533A-E75D-55B1-53AD0118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41" y="3429000"/>
            <a:ext cx="8297056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5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65555-E819-2F06-D07A-BEFD25CF6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3304"/>
            <a:ext cx="9144000" cy="1846659"/>
          </a:xfrm>
        </p:spPr>
        <p:txBody>
          <a:bodyPr/>
          <a:lstStyle/>
          <a:p>
            <a:r>
              <a:rPr lang="nl-NL" dirty="0"/>
              <a:t>Buurtpeiling: hoe leeft het onderwerp in Broekpolder?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725F08-875C-0ACA-33D7-CE2B8377D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4547" y="3865944"/>
            <a:ext cx="8655934" cy="129266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137 reacties: 90% koopwoningen, 10% huurwoningen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Kleine en grote energiebesparende maatregelen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Hoe denkt u over aardgasvrij maken van uw woningen? </a:t>
            </a:r>
          </a:p>
        </p:txBody>
      </p:sp>
    </p:spTree>
    <p:extLst>
      <p:ext uri="{BB962C8B-B14F-4D97-AF65-F5344CB8AC3E}">
        <p14:creationId xmlns:p14="http://schemas.microsoft.com/office/powerpoint/2010/main" val="123345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103" y="372236"/>
            <a:ext cx="8031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dirty="0"/>
              <a:t>Welke maatregelen heeft u al genomen?    </a:t>
            </a:r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1020092" y="2812619"/>
            <a:ext cx="4353188" cy="453137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endParaRPr lang="nl-NL" sz="1400" dirty="0">
              <a:solidFill>
                <a:srgbClr val="3A93C6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/>
          </a:p>
        </p:txBody>
      </p:sp>
      <p:sp>
        <p:nvSpPr>
          <p:cNvPr id="73" name="object 52">
            <a:extLst>
              <a:ext uri="{FF2B5EF4-FFF2-40B4-BE49-F238E27FC236}">
                <a16:creationId xmlns:a16="http://schemas.microsoft.com/office/drawing/2014/main" id="{97F407CC-30B6-E254-E778-5CE338BD6557}"/>
              </a:ext>
            </a:extLst>
          </p:cNvPr>
          <p:cNvSpPr txBox="1"/>
          <p:nvPr/>
        </p:nvSpPr>
        <p:spPr>
          <a:xfrm>
            <a:off x="954103" y="2038897"/>
            <a:ext cx="5778631" cy="672877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/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A93C6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Afbeelding 3" descr="Afbeelding met schermopname, tekst, software, nummer&#10;&#10;Automatisch gegenereerde beschrijving">
            <a:extLst>
              <a:ext uri="{FF2B5EF4-FFF2-40B4-BE49-F238E27FC236}">
                <a16:creationId xmlns:a16="http://schemas.microsoft.com/office/drawing/2014/main" id="{93D18AD5-9359-5400-D943-3A836D87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2" y="1632862"/>
            <a:ext cx="9472730" cy="42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103" y="372236"/>
            <a:ext cx="8031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dirty="0"/>
              <a:t>Welke maatregelen heeft u al genomen?  </a:t>
            </a:r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1020092" y="2812619"/>
            <a:ext cx="4353188" cy="453137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endParaRPr lang="nl-NL" sz="1400" dirty="0">
              <a:solidFill>
                <a:srgbClr val="3A93C6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/>
          </a:p>
        </p:txBody>
      </p:sp>
      <p:sp>
        <p:nvSpPr>
          <p:cNvPr id="73" name="object 52">
            <a:extLst>
              <a:ext uri="{FF2B5EF4-FFF2-40B4-BE49-F238E27FC236}">
                <a16:creationId xmlns:a16="http://schemas.microsoft.com/office/drawing/2014/main" id="{97F407CC-30B6-E254-E778-5CE338BD6557}"/>
              </a:ext>
            </a:extLst>
          </p:cNvPr>
          <p:cNvSpPr txBox="1"/>
          <p:nvPr/>
        </p:nvSpPr>
        <p:spPr>
          <a:xfrm>
            <a:off x="910245" y="1987725"/>
            <a:ext cx="6446822" cy="2908745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/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br>
              <a:rPr lang="nl-NL" sz="2800" dirty="0">
                <a:solidFill>
                  <a:srgbClr val="3A93C6"/>
                </a:solidFill>
                <a:latin typeface="Calibri"/>
                <a:cs typeface="Calibri"/>
              </a:rPr>
            </a:br>
            <a:br>
              <a:rPr lang="nl-NL" sz="2800" dirty="0">
                <a:solidFill>
                  <a:srgbClr val="3A93C6"/>
                </a:solidFill>
                <a:latin typeface="Calibri"/>
                <a:cs typeface="Calibri"/>
              </a:rPr>
            </a:br>
            <a:endParaRPr lang="nl-NL" sz="2800" dirty="0">
              <a:solidFill>
                <a:srgbClr val="3A93C6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A93C6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20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A93C6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lang="nl-NL" sz="2800" dirty="0">
                <a:solidFill>
                  <a:srgbClr val="3A93C6"/>
                </a:solidFill>
                <a:latin typeface="Calibri"/>
                <a:cs typeface="Calibri"/>
              </a:rPr>
              <a:t> 	 </a:t>
            </a:r>
          </a:p>
          <a:p>
            <a:pPr marL="12700" marR="5080">
              <a:lnSpc>
                <a:spcPct val="102099"/>
              </a:lnSpc>
              <a:spcBef>
                <a:spcPts val="65"/>
              </a:spcBef>
            </a:pP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Afbeelding 6" descr="Afbeelding met Graphics, Lettertype, ontwerp&#10;&#10;Automatisch gegenereerde beschrijving">
            <a:extLst>
              <a:ext uri="{FF2B5EF4-FFF2-40B4-BE49-F238E27FC236}">
                <a16:creationId xmlns:a16="http://schemas.microsoft.com/office/drawing/2014/main" id="{C47BB639-932F-6FB5-CAE7-7170F4522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0" y="4127120"/>
            <a:ext cx="1796064" cy="1796064"/>
          </a:xfrm>
          <a:prstGeom prst="rect">
            <a:avLst/>
          </a:prstGeom>
        </p:spPr>
      </p:pic>
      <p:pic>
        <p:nvPicPr>
          <p:cNvPr id="9" name="Afbeelding 8" descr="Afbeelding met Lettertype, Graphics, symbool, logo&#10;&#10;Automatisch gegenereerde beschrijving">
            <a:extLst>
              <a:ext uri="{FF2B5EF4-FFF2-40B4-BE49-F238E27FC236}">
                <a16:creationId xmlns:a16="http://schemas.microsoft.com/office/drawing/2014/main" id="{92D1ECD7-0F64-E41A-A6EE-A78586589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1" y="4127120"/>
            <a:ext cx="1475028" cy="1475028"/>
          </a:xfrm>
          <a:prstGeom prst="rect">
            <a:avLst/>
          </a:prstGeom>
        </p:spPr>
      </p:pic>
      <p:pic>
        <p:nvPicPr>
          <p:cNvPr id="11" name="Afbeelding 10" descr="Afbeelding met Graphics, symbool, logo, Lettertype&#10;&#10;Automatisch gegenereerde beschrijving">
            <a:extLst>
              <a:ext uri="{FF2B5EF4-FFF2-40B4-BE49-F238E27FC236}">
                <a16:creationId xmlns:a16="http://schemas.microsoft.com/office/drawing/2014/main" id="{9D8DECC1-1F18-00F2-74C5-D8B3A6DB1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58" y="4127120"/>
            <a:ext cx="1693041" cy="169304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95A1F76-2000-F634-C60B-8D66556A68D5}"/>
              </a:ext>
            </a:extLst>
          </p:cNvPr>
          <p:cNvSpPr txBox="1"/>
          <p:nvPr/>
        </p:nvSpPr>
        <p:spPr>
          <a:xfrm>
            <a:off x="5619135" y="5379160"/>
            <a:ext cx="106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2"/>
                </a:solidFill>
              </a:rPr>
              <a:t>12x</a:t>
            </a:r>
            <a:r>
              <a:rPr lang="nl-NL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E6F6883-3183-FA41-BA27-3FFFBA2FBDDE}"/>
              </a:ext>
            </a:extLst>
          </p:cNvPr>
          <p:cNvSpPr txBox="1"/>
          <p:nvPr/>
        </p:nvSpPr>
        <p:spPr>
          <a:xfrm>
            <a:off x="9474756" y="5235386"/>
            <a:ext cx="87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2"/>
                </a:solidFill>
              </a:rPr>
              <a:t>71x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F23C5F-4927-F76E-CC0D-B9806F01CFC7}"/>
              </a:ext>
            </a:extLst>
          </p:cNvPr>
          <p:cNvSpPr txBox="1"/>
          <p:nvPr/>
        </p:nvSpPr>
        <p:spPr>
          <a:xfrm rot="10800000" flipV="1">
            <a:off x="1843126" y="5254430"/>
            <a:ext cx="90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2"/>
                </a:solidFill>
              </a:rPr>
              <a:t>6x</a:t>
            </a:r>
          </a:p>
        </p:txBody>
      </p:sp>
      <p:pic>
        <p:nvPicPr>
          <p:cNvPr id="4" name="Afbeelding 3" descr="Afbeelding met schermopname, Kleurrijkheid, software, Multimediasoftware&#10;&#10;Automatisch gegenereerde beschrijving">
            <a:extLst>
              <a:ext uri="{FF2B5EF4-FFF2-40B4-BE49-F238E27FC236}">
                <a16:creationId xmlns:a16="http://schemas.microsoft.com/office/drawing/2014/main" id="{998DDA13-1D4B-2D65-CA87-51FA03F6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6" y="1505035"/>
            <a:ext cx="8318090" cy="2519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954EC-BA78-6FE4-B9AC-75511B66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denkt u over aardgasvrij worden?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E9458E-D015-523B-CD3E-B95B24F8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67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b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600" dirty="0"/>
          </a:p>
        </p:txBody>
      </p:sp>
      <p:pic>
        <p:nvPicPr>
          <p:cNvPr id="7" name="Afbeelding 6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101DD1A6-4E1F-7E28-BB13-0D1D21AF3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0" y="1632029"/>
            <a:ext cx="4490606" cy="4490606"/>
          </a:xfrm>
          <a:prstGeom prst="rect">
            <a:avLst/>
          </a:prstGeom>
        </p:spPr>
      </p:pic>
      <p:pic>
        <p:nvPicPr>
          <p:cNvPr id="9" name="Afbeelding 8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769F7D76-E140-F068-F51F-C97A1402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9686"/>
            <a:ext cx="4490606" cy="4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954EC-BA78-6FE4-B9AC-75511B66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denkt u over aardgasvrij worden?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E9458E-D015-523B-CD3E-B95B24F8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59" y="1477699"/>
            <a:ext cx="10609163" cy="47173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sz="11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11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12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 descr="Afbeelding met tekst, compactdisk, cirkel, schermopname&#10;&#10;Automatisch gegenereerde beschrijving">
            <a:extLst>
              <a:ext uri="{FF2B5EF4-FFF2-40B4-BE49-F238E27FC236}">
                <a16:creationId xmlns:a16="http://schemas.microsoft.com/office/drawing/2014/main" id="{07DD1239-7A8C-7A42-F21E-CAFA421A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02" y="1763043"/>
            <a:ext cx="4144294" cy="4144294"/>
          </a:xfrm>
          <a:prstGeom prst="rect">
            <a:avLst/>
          </a:prstGeom>
        </p:spPr>
      </p:pic>
      <p:pic>
        <p:nvPicPr>
          <p:cNvPr id="7" name="Afbeelding 6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1EC886EF-1B96-6211-EB14-B0683E357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1" y="1763817"/>
            <a:ext cx="4144294" cy="41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2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C308B-B3D9-0B83-E78E-498C11B2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CE080-FC2F-3810-8F90-363B04DD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denkt u over aardgasvrij worden 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675AE8-85E8-8F26-BA39-C0984635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86726"/>
            <a:ext cx="10609163" cy="49990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3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3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51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sz="11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11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12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12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1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Meer weten over mogelijkheden, kosten, maatregelen, innovaties en subsidies</a:t>
            </a:r>
            <a:br>
              <a:rPr lang="nl-NL" sz="1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6" name="Afbeelding 5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C759D4AA-6DEE-4692-526D-4CC316616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88" y="1486726"/>
            <a:ext cx="4006317" cy="4006317"/>
          </a:xfrm>
          <a:prstGeom prst="rect">
            <a:avLst/>
          </a:prstGeom>
        </p:spPr>
      </p:pic>
      <p:pic>
        <p:nvPicPr>
          <p:cNvPr id="9" name="Afbeelding 8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E48E7496-9B1E-F3E9-FBEF-7C30EFB74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6" y="1486726"/>
            <a:ext cx="4006317" cy="40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5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2D98B7DA6F240A52017B48BA1E54A" ma:contentTypeVersion="19" ma:contentTypeDescription="Een nieuw document maken." ma:contentTypeScope="" ma:versionID="8d1b6437fba741cd31f826cda2197ff3">
  <xsd:schema xmlns:xsd="http://www.w3.org/2001/XMLSchema" xmlns:xs="http://www.w3.org/2001/XMLSchema" xmlns:p="http://schemas.microsoft.com/office/2006/metadata/properties" xmlns:ns2="389c9188-629a-477d-a27e-bd5024f2d657" xmlns:ns3="2c4dd897-d6ad-411c-91a3-cedd2c7cabcb" targetNamespace="http://schemas.microsoft.com/office/2006/metadata/properties" ma:root="true" ma:fieldsID="9466d7aa2ca43e6943eae30461e82f8c" ns2:_="" ns3:_="">
    <xsd:import namespace="389c9188-629a-477d-a27e-bd5024f2d657"/>
    <xsd:import namespace="2c4dd897-d6ad-411c-91a3-cedd2c7ca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c9188-629a-477d-a27e-bd5024f2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c8934dc-3f31-4a35-ba77-d8e9cf982a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d897-d6ad-411c-91a3-cedd2c7ca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a65a85-f199-4d3c-8882-03bacf55d975}" ma:internalName="TaxCatchAll" ma:showField="CatchAllData" ma:web="2c4dd897-d6ad-411c-91a3-cedd2c7cab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c9188-629a-477d-a27e-bd5024f2d657">
      <Terms xmlns="http://schemas.microsoft.com/office/infopath/2007/PartnerControls"/>
    </lcf76f155ced4ddcb4097134ff3c332f>
    <TaxCatchAll xmlns="2c4dd897-d6ad-411c-91a3-cedd2c7cab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49A15-86E3-46F1-829B-633748729B1A}">
  <ds:schemaRefs>
    <ds:schemaRef ds:uri="2c4dd897-d6ad-411c-91a3-cedd2c7cabcb"/>
    <ds:schemaRef ds:uri="389c9188-629a-477d-a27e-bd5024f2d6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A49B68-B037-42FC-8E65-E7A37762C7BE}">
  <ds:schemaRefs>
    <ds:schemaRef ds:uri="2c4dd897-d6ad-411c-91a3-cedd2c7cabcb"/>
    <ds:schemaRef ds:uri="389c9188-629a-477d-a27e-bd5024f2d65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DD8A1C-59E7-4FC2-9DF1-B964861138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531</Words>
  <Application>Microsoft Office PowerPoint</Application>
  <PresentationFormat>Breedbeeld</PresentationFormat>
  <Paragraphs>132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MT</vt:lpstr>
      <vt:lpstr>Calibri</vt:lpstr>
      <vt:lpstr>Circular Std Book</vt:lpstr>
      <vt:lpstr>Swis721 BdRnd BT</vt:lpstr>
      <vt:lpstr>Wingdings</vt:lpstr>
      <vt:lpstr>Office Theme</vt:lpstr>
      <vt:lpstr>PowerPoint-presentatie</vt:lpstr>
      <vt:lpstr>Onderwerpen </vt:lpstr>
      <vt:lpstr>Stichting Buurkracht</vt:lpstr>
      <vt:lpstr>Buurtpeiling: hoe leeft het onderwerp in Broekpolder? </vt:lpstr>
      <vt:lpstr>Welke maatregelen heeft u al genomen?    </vt:lpstr>
      <vt:lpstr>Welke maatregelen heeft u al genomen?  </vt:lpstr>
      <vt:lpstr>Hoe denkt u over aardgasvrij worden? </vt:lpstr>
      <vt:lpstr>Hoe denkt u over aardgasvrij worden? </vt:lpstr>
      <vt:lpstr>Hoe denkt u over aardgasvrij worden ? </vt:lpstr>
      <vt:lpstr>De huidige stand van zaken</vt:lpstr>
      <vt:lpstr>PowerPoint-presentatie</vt:lpstr>
      <vt:lpstr>   </vt:lpstr>
      <vt:lpstr>   </vt:lpstr>
      <vt:lpstr>Buurtplan ”op weg naar aardgasvrij”</vt:lpstr>
      <vt:lpstr>PowerPoint-presentatie</vt:lpstr>
      <vt:lpstr>Hoe kunt u meedoen? </vt:lpstr>
      <vt:lpstr>   </vt:lpstr>
      <vt:lpstr>Bedankt voor jullie komst!  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Buuren: mee in de energie transitie</dc:title>
  <dc:creator>Anna Richt</dc:creator>
  <cp:lastModifiedBy>Anna Richt Hannema</cp:lastModifiedBy>
  <cp:revision>31</cp:revision>
  <dcterms:created xsi:type="dcterms:W3CDTF">2022-09-27T09:41:54Z</dcterms:created>
  <dcterms:modified xsi:type="dcterms:W3CDTF">2025-01-14T07:15:07Z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2022-09-18T00:00:00Z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2022-09-27T00:00:00Z</vt:filetime>
  </property>
  <property fmtid="{D5CDD505-2E9C-101B-9397-08002B2CF9AE}" pid="5" name="ContentTypeId">
    <vt:lpwstr>0x0101004F52D98B7DA6F240A52017B48BA1E54A</vt:lpwstr>
  </property>
  <property fmtid="{D5CDD505-2E9C-101B-9397-08002B2CF9AE}" pid="6" name="MediaServiceImageTags">
    <vt:lpwstr/>
  </property>
  <property fmtid="{D5CDD505-2E9C-101B-9397-08002B2CF9AE}" pid="7" name="MSIP_Label_70bc7098-affd-47ae-a26c-98643fb9827b_Enabled">
    <vt:lpwstr>true</vt:lpwstr>
  </property>
  <property fmtid="{D5CDD505-2E9C-101B-9397-08002B2CF9AE}" pid="8" name="MSIP_Label_70bc7098-affd-47ae-a26c-98643fb9827b_Method">
    <vt:lpwstr>Standard</vt:lpwstr>
  </property>
  <property fmtid="{D5CDD505-2E9C-101B-9397-08002B2CF9AE}" pid="9" name="MSIP_Label_70bc7098-affd-47ae-a26c-98643fb9827b_Name">
    <vt:lpwstr>Buurkracht label</vt:lpwstr>
  </property>
  <property fmtid="{D5CDD505-2E9C-101B-9397-08002B2CF9AE}" pid="10" name="MSIP_Label_70bc7098-affd-47ae-a26c-98643fb9827b_SiteId">
    <vt:lpwstr>40298f0c-a4ef-464c-b11f-eb046a4d6900</vt:lpwstr>
  </property>
  <property fmtid="{D5CDD505-2E9C-101B-9397-08002B2CF9AE}" pid="11" name="MSIP_Label_70bc7098-affd-47ae-a26c-98643fb9827b_ContentBits">
    <vt:lpwstr>0</vt:lpwstr>
  </property>
  <property fmtid="{D5CDD505-2E9C-101B-9397-08002B2CF9AE}" pid="12" name="MSIP_Label_70bc7098-affd-47ae-a26c-98643fb9827b_ActionId">
    <vt:lpwstr>84e6cda3-9969-45e6-9b49-85045bc5620d</vt:lpwstr>
  </property>
  <property fmtid="{D5CDD505-2E9C-101B-9397-08002B2CF9AE}" pid="13" name="MSIP_Label_70bc7098-affd-47ae-a26c-98643fb9827b_SetDate">
    <vt:lpwstr>2024-03-26T13:50:10Z</vt:lpwstr>
  </property>
</Properties>
</file>