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4" r:id="rId3"/>
    <p:sldId id="293" r:id="rId4"/>
    <p:sldId id="266" r:id="rId5"/>
    <p:sldId id="269" r:id="rId6"/>
    <p:sldId id="280" r:id="rId7"/>
    <p:sldId id="258" r:id="rId8"/>
    <p:sldId id="281" r:id="rId9"/>
    <p:sldId id="268" r:id="rId10"/>
    <p:sldId id="302" r:id="rId11"/>
    <p:sldId id="310" r:id="rId12"/>
    <p:sldId id="311" r:id="rId13"/>
    <p:sldId id="267" r:id="rId14"/>
    <p:sldId id="312" r:id="rId15"/>
    <p:sldId id="322" r:id="rId16"/>
    <p:sldId id="270" r:id="rId17"/>
    <p:sldId id="305" r:id="rId18"/>
    <p:sldId id="287" r:id="rId19"/>
    <p:sldId id="274" r:id="rId20"/>
    <p:sldId id="271" r:id="rId21"/>
    <p:sldId id="288" r:id="rId22"/>
    <p:sldId id="332" r:id="rId23"/>
    <p:sldId id="326" r:id="rId24"/>
    <p:sldId id="327" r:id="rId25"/>
    <p:sldId id="325" r:id="rId26"/>
    <p:sldId id="272" r:id="rId27"/>
    <p:sldId id="328" r:id="rId28"/>
    <p:sldId id="329" r:id="rId29"/>
    <p:sldId id="331" r:id="rId30"/>
    <p:sldId id="330" r:id="rId31"/>
    <p:sldId id="314" r:id="rId32"/>
    <p:sldId id="304" r:id="rId33"/>
    <p:sldId id="292" r:id="rId34"/>
  </p:sldIdLst>
  <p:sldSz cx="12192000" cy="6858000"/>
  <p:notesSz cx="6889750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C1927-A2DA-4DEA-A30D-DAD7E69D4519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94E6E-1E55-419A-B921-2B616DCA2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6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 de meeste bewoners is dit werkzaam. Meer is beter voor milieu. Soms nodig voor minimaal behaaglijkheidsgevoel. Heter stoken helpt.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2DF81-9ABE-428C-9FA7-AE029F05F1A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38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BB305-D820-686A-097A-4882DF475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9072F1-A985-00C0-9626-CB7F724CC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D28CBF-81F7-BDC7-DA9D-BE86237F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DDA-75C1-4CDA-8892-06C585F43A3E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18BBF3-5270-74F3-BD01-8DDDBE21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BF70E4-A7AB-49E3-96CF-C601CC0B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2560-B3F3-4571-8CBD-EA6A14E17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396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DEEBC-4E82-87E4-67CE-F75098E7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F80EC3-F896-67A8-5717-42E2677D7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1F898E-B654-E128-0C57-D8F66A35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DDA-75C1-4CDA-8892-06C585F43A3E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317E2E-8CF2-DCC8-AB55-9A69A3D5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F4C6CF-22D7-30DE-BCAF-3EFB2086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2560-B3F3-4571-8CBD-EA6A14E17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79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97FCD91-64B8-43A5-905F-DE76F42B72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B2D8D1-7FF6-E5F9-BE3C-37179631D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C21DE0-99AA-6BC5-5BBD-5AB2953A9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DDA-75C1-4CDA-8892-06C585F43A3E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0FB3DA-A965-6A2A-4BC1-EBCAB393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DFAD4B-7829-C79C-4C69-31FA072D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2560-B3F3-4571-8CBD-EA6A14E17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14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10CAC-362C-9CB2-BC4F-CAA63FE2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466213-741F-C4DD-33D3-A84BDF830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6BBB26-C413-73E0-35BC-3F6C5700E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DDA-75C1-4CDA-8892-06C585F43A3E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0239C7-93E9-2340-030A-9BCFA11D2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39A73B-9954-0D03-5300-509EEB21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2560-B3F3-4571-8CBD-EA6A14E17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42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4C9E3-A42E-A11C-BDF7-871886ED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F2CC1A-68F9-24E6-7740-E47A447E0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953986-76BF-7725-CAF6-4FBDC71C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DDA-75C1-4CDA-8892-06C585F43A3E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C2BF0A-4FC3-F002-9EF1-74D9D763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673AE9-8159-B80D-B2B3-A5FAFB2C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2560-B3F3-4571-8CBD-EA6A14E17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09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0A012-53E4-5451-5806-E7691F694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46D5FA-90F8-F796-23B1-BCCC7852F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8B4BA4-41B8-DCB7-65DD-AA08FB236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5EFD921-7337-436B-E6A3-6CB97867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DDA-75C1-4CDA-8892-06C585F43A3E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B826CD4-DA0F-2765-BCB7-14FC8B5E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DF1B1F-620D-6640-8B28-4A73BEB3D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2560-B3F3-4571-8CBD-EA6A14E17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69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9FC2E-0A6A-F078-EAFE-5620A266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368315-AD20-8FEA-1DBC-FA3D58146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8774C5-FB61-83C1-B46C-654CF5373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99A18BD-22B3-7119-63BB-5703E3160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F497A7D-B2F8-657B-A9BF-525E28A4B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CCEF937-F121-966A-BA43-9480AC86C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DDA-75C1-4CDA-8892-06C585F43A3E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EB321A6-3CE5-C485-9D90-1DF4052E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E0C73BE-09A1-EC61-FC51-4F5E9B7D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2560-B3F3-4571-8CBD-EA6A14E17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02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00BA1-B699-808F-D393-210D5909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05D03B9-6602-D890-233D-0D5F1DEA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DDA-75C1-4CDA-8892-06C585F43A3E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243224-2037-FCE9-325E-DEC6E0845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BD05087-0AE7-F62D-0FBA-F864D32A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2560-B3F3-4571-8CBD-EA6A14E17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53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A066894-D1C9-D91F-2E74-C5442AE1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DDA-75C1-4CDA-8892-06C585F43A3E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5DC242-BCAD-4270-B815-0553FFB7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E4B82F-5137-253E-BE3F-397C6E86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2560-B3F3-4571-8CBD-EA6A14E17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61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B06D3-0AB1-6073-D733-F07A6F37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39DDF4-473B-A3DC-248C-F942E6618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4A8076-A217-21ED-7266-5FF45AA1E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36ABF9-1E1F-5524-4B84-2C0AC6134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DDA-75C1-4CDA-8892-06C585F43A3E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C69BC4-480E-AAAA-A600-2943F39A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698B1D3-1208-7F81-6BFD-220AB807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2560-B3F3-4571-8CBD-EA6A14E17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08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3EB23-3CB3-9E99-7535-C523FDF03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99D4EB3-164D-2713-A42A-3479FAC37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31B3BD-F165-817D-9299-BDD7E34DE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B1DFEA-DD21-C500-DD3C-BDFBC74E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DDA-75C1-4CDA-8892-06C585F43A3E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F13BE4B-5136-F82A-D28E-505376CB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A4C659-46D1-924D-EACE-5C8D0890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2560-B3F3-4571-8CBD-EA6A14E17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39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92B09F5-6EA4-A5ED-B8C2-C1F4AD25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42EA34-3829-FA26-6CE9-769A0A795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776A4B-6688-7911-5F80-073681636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DEDDA-75C1-4CDA-8892-06C585F43A3E}" type="datetimeFigureOut">
              <a:rPr lang="nl-NL" smtClean="0"/>
              <a:t>9-3-2026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2651CF-8938-CE8E-C74F-106AFF8AE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0024E1-67FF-1A84-1C67-BEDFD90D4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F2560-B3F3-4571-8CBD-EA6A14E17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54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290C0-FC6E-4BAA-C01E-8EC920527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377" y="324170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dirty="0"/>
              <a:t>Warmtepomp Informatie Avond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Maandag 9-3-2026</a:t>
            </a:r>
            <a:br>
              <a:rPr lang="nl-NL" dirty="0"/>
            </a:br>
            <a:br>
              <a:rPr lang="nl-NL" dirty="0"/>
            </a:br>
            <a:r>
              <a:rPr lang="nl-NL" sz="4000" dirty="0"/>
              <a:t>George Poel – </a:t>
            </a:r>
            <a:r>
              <a:rPr lang="nl-NL" sz="2700" dirty="0"/>
              <a:t>george@ecoheemskerk.nl</a:t>
            </a:r>
            <a:endParaRPr lang="nl-NL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70C29CF-E4DF-5456-ADDC-7B891A8BF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116" y="312407"/>
            <a:ext cx="3332300" cy="127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2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19A1F-1BA7-82A0-C9B1-5D2F1DA12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 afgifte </a:t>
            </a:r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D6C8B354-BBB2-5C2D-880F-55D8E5AA99B9}"/>
              </a:ext>
            </a:extLst>
          </p:cNvPr>
          <p:cNvGrpSpPr/>
          <p:nvPr/>
        </p:nvGrpSpPr>
        <p:grpSpPr>
          <a:xfrm>
            <a:off x="7917882" y="4506047"/>
            <a:ext cx="1439728" cy="825377"/>
            <a:chOff x="7917882" y="4963247"/>
            <a:chExt cx="1439728" cy="825377"/>
          </a:xfrm>
        </p:grpSpPr>
        <p:pic>
          <p:nvPicPr>
            <p:cNvPr id="1026" name="Picture 2" descr="Bowlingkogel">
              <a:extLst>
                <a:ext uri="{FF2B5EF4-FFF2-40B4-BE49-F238E27FC236}">
                  <a16:creationId xmlns:a16="http://schemas.microsoft.com/office/drawing/2014/main" id="{1691F060-F75E-5BC1-6E61-AFEAE9E17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4523" y="4963247"/>
              <a:ext cx="623087" cy="62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7DB19F04-A2C3-283A-008D-E3B2F5C9C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690846">
              <a:off x="7917882" y="5160743"/>
              <a:ext cx="924960" cy="627881"/>
            </a:xfrm>
            <a:prstGeom prst="rect">
              <a:avLst/>
            </a:prstGeom>
          </p:spPr>
        </p:pic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929D518B-630C-CA7E-2B35-47BCA2961117}"/>
              </a:ext>
            </a:extLst>
          </p:cNvPr>
          <p:cNvGrpSpPr/>
          <p:nvPr/>
        </p:nvGrpSpPr>
        <p:grpSpPr>
          <a:xfrm>
            <a:off x="2314247" y="4010779"/>
            <a:ext cx="1353095" cy="989013"/>
            <a:chOff x="2314247" y="4325739"/>
            <a:chExt cx="1353095" cy="989013"/>
          </a:xfrm>
        </p:grpSpPr>
        <p:pic>
          <p:nvPicPr>
            <p:cNvPr id="16" name="Picture 2" descr="Bowlingkogel">
              <a:extLst>
                <a:ext uri="{FF2B5EF4-FFF2-40B4-BE49-F238E27FC236}">
                  <a16:creationId xmlns:a16="http://schemas.microsoft.com/office/drawing/2014/main" id="{00D1046A-F269-ABA2-E377-519D34289A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4255" y="4325739"/>
              <a:ext cx="623087" cy="62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6C7DD623-9976-B444-4E19-FA3967939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626750">
              <a:off x="2314247" y="4686871"/>
              <a:ext cx="924960" cy="627881"/>
            </a:xfrm>
            <a:prstGeom prst="rect">
              <a:avLst/>
            </a:prstGeom>
          </p:spPr>
        </p:pic>
      </p:grpSp>
      <p:pic>
        <p:nvPicPr>
          <p:cNvPr id="33" name="Picture 6" descr="Platstore.nl | Speedcomfort radiatorventilators: de slimme  radiatorventilator">
            <a:extLst>
              <a:ext uri="{FF2B5EF4-FFF2-40B4-BE49-F238E27FC236}">
                <a16:creationId xmlns:a16="http://schemas.microsoft.com/office/drawing/2014/main" id="{11636444-0AE4-D0CD-022D-F19D601CF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0"/>
          <a:stretch/>
        </p:blipFill>
        <p:spPr bwMode="auto">
          <a:xfrm>
            <a:off x="6854811" y="250803"/>
            <a:ext cx="1950970" cy="18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0988BD42-6691-31D6-001E-645147AC2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106" y="21873"/>
            <a:ext cx="3010587" cy="2599407"/>
          </a:xfrm>
          <a:prstGeom prst="rect">
            <a:avLst/>
          </a:prstGeom>
        </p:spPr>
      </p:pic>
      <p:pic>
        <p:nvPicPr>
          <p:cNvPr id="1028" name="Picture 4" descr="36V Heating Film Perforated 90cm wide 80W/m²">
            <a:extLst>
              <a:ext uri="{FF2B5EF4-FFF2-40B4-BE49-F238E27FC236}">
                <a16:creationId xmlns:a16="http://schemas.microsoft.com/office/drawing/2014/main" id="{1ACBE1FB-88A3-0B90-7EEE-DD8FF3C46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6"/>
          <a:stretch/>
        </p:blipFill>
        <p:spPr bwMode="auto">
          <a:xfrm>
            <a:off x="8193278" y="2110549"/>
            <a:ext cx="2143125" cy="17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CE496722-FB9C-D14C-2752-7832A6FC81A7}"/>
              </a:ext>
            </a:extLst>
          </p:cNvPr>
          <p:cNvGrpSpPr/>
          <p:nvPr/>
        </p:nvGrpSpPr>
        <p:grpSpPr>
          <a:xfrm>
            <a:off x="478435" y="3094848"/>
            <a:ext cx="6236327" cy="3409424"/>
            <a:chOff x="478435" y="3094848"/>
            <a:chExt cx="6236327" cy="3409424"/>
          </a:xfrm>
        </p:grpSpPr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7A7B7E8C-B324-A613-75F2-8240C63AF1AC}"/>
                </a:ext>
              </a:extLst>
            </p:cNvPr>
            <p:cNvGrpSpPr/>
            <p:nvPr/>
          </p:nvGrpSpPr>
          <p:grpSpPr>
            <a:xfrm>
              <a:off x="819813" y="3094848"/>
              <a:ext cx="5276186" cy="2831461"/>
              <a:chOff x="819813" y="3409808"/>
              <a:chExt cx="5276186" cy="2831461"/>
            </a:xfrm>
          </p:grpSpPr>
          <p:cxnSp>
            <p:nvCxnSpPr>
              <p:cNvPr id="9" name="Rechte verbindingslijn 8">
                <a:extLst>
                  <a:ext uri="{FF2B5EF4-FFF2-40B4-BE49-F238E27FC236}">
                    <a16:creationId xmlns:a16="http://schemas.microsoft.com/office/drawing/2014/main" id="{181B9627-27F0-D938-741A-8FFEDC1675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29770" y="3745832"/>
                <a:ext cx="3790750" cy="24255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98D649B2-1FB9-5790-D7C6-8E37FB4C0E11}"/>
                  </a:ext>
                </a:extLst>
              </p:cNvPr>
              <p:cNvSpPr txBox="1"/>
              <p:nvPr/>
            </p:nvSpPr>
            <p:spPr>
              <a:xfrm>
                <a:off x="5374104" y="3409808"/>
                <a:ext cx="721895" cy="375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65°C</a:t>
                </a:r>
              </a:p>
            </p:txBody>
          </p: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C27B30F0-9B35-F617-22C3-15A4896FD7B0}"/>
                  </a:ext>
                </a:extLst>
              </p:cNvPr>
              <p:cNvSpPr txBox="1"/>
              <p:nvPr/>
            </p:nvSpPr>
            <p:spPr>
              <a:xfrm>
                <a:off x="1012746" y="5865885"/>
                <a:ext cx="721895" cy="375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0°C</a:t>
                </a:r>
              </a:p>
            </p:txBody>
          </p:sp>
          <p:cxnSp>
            <p:nvCxnSpPr>
              <p:cNvPr id="29" name="Rechte verbindingslijn 28">
                <a:extLst>
                  <a:ext uri="{FF2B5EF4-FFF2-40B4-BE49-F238E27FC236}">
                    <a16:creationId xmlns:a16="http://schemas.microsoft.com/office/drawing/2014/main" id="{390606C8-9715-7651-2E63-CB4ED7B2FA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813" y="6166849"/>
                <a:ext cx="72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>
                <a:extLst>
                  <a:ext uri="{FF2B5EF4-FFF2-40B4-BE49-F238E27FC236}">
                    <a16:creationId xmlns:a16="http://schemas.microsoft.com/office/drawing/2014/main" id="{9A70CC28-D571-3FD5-B3FE-E8B9FA924C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0520" y="3745832"/>
                <a:ext cx="72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946B3556-A7A9-68BA-6909-F1E95279FBFF}"/>
                </a:ext>
              </a:extLst>
            </p:cNvPr>
            <p:cNvSpPr txBox="1"/>
            <p:nvPr/>
          </p:nvSpPr>
          <p:spPr>
            <a:xfrm>
              <a:off x="478435" y="5857941"/>
              <a:ext cx="14027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Buiten temp.</a:t>
              </a:r>
              <a:br>
                <a:rPr lang="nl-NL" dirty="0"/>
              </a:br>
              <a:r>
                <a:rPr lang="nl-NL" dirty="0"/>
                <a:t>     (Bron)</a:t>
              </a:r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BA0F4F00-B8EC-1AEB-0DDF-DA2C002E5D21}"/>
                </a:ext>
              </a:extLst>
            </p:cNvPr>
            <p:cNvSpPr txBox="1"/>
            <p:nvPr/>
          </p:nvSpPr>
          <p:spPr>
            <a:xfrm>
              <a:off x="5347785" y="3425709"/>
              <a:ext cx="13669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Verwarming</a:t>
              </a:r>
              <a:br>
                <a:rPr lang="nl-NL" dirty="0"/>
              </a:br>
              <a:r>
                <a:rPr lang="nl-NL" dirty="0"/>
                <a:t>Water temp.</a:t>
              </a:r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EBD11457-9B19-4DD2-ACAE-2084667CEC09}"/>
              </a:ext>
            </a:extLst>
          </p:cNvPr>
          <p:cNvGrpSpPr/>
          <p:nvPr/>
        </p:nvGrpSpPr>
        <p:grpSpPr>
          <a:xfrm>
            <a:off x="5948619" y="4355919"/>
            <a:ext cx="6217775" cy="1993195"/>
            <a:chOff x="5948619" y="4498159"/>
            <a:chExt cx="6217775" cy="1993195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32194FE0-72EF-F302-AA95-04661DD4200B}"/>
                </a:ext>
              </a:extLst>
            </p:cNvPr>
            <p:cNvGrpSpPr/>
            <p:nvPr/>
          </p:nvGrpSpPr>
          <p:grpSpPr>
            <a:xfrm>
              <a:off x="6289997" y="4498159"/>
              <a:ext cx="5302835" cy="1428150"/>
              <a:chOff x="6289997" y="4813119"/>
              <a:chExt cx="5302835" cy="1428150"/>
            </a:xfrm>
          </p:grpSpPr>
          <p:cxnSp>
            <p:nvCxnSpPr>
              <p:cNvPr id="8" name="Rechte verbindingslijn 7">
                <a:extLst>
                  <a:ext uri="{FF2B5EF4-FFF2-40B4-BE49-F238E27FC236}">
                    <a16:creationId xmlns:a16="http://schemas.microsoft.com/office/drawing/2014/main" id="{EE440297-093E-E2C5-AA26-A4F80BD1451D}"/>
                  </a:ext>
                </a:extLst>
              </p:cNvPr>
              <p:cNvCxnSpPr/>
              <p:nvPr/>
            </p:nvCxnSpPr>
            <p:spPr>
              <a:xfrm flipV="1">
                <a:off x="7009997" y="5151120"/>
                <a:ext cx="3773103" cy="10202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ABBFA58E-7229-82B5-3843-CD3DB3FB62D2}"/>
                  </a:ext>
                </a:extLst>
              </p:cNvPr>
              <p:cNvSpPr txBox="1"/>
              <p:nvPr/>
            </p:nvSpPr>
            <p:spPr>
              <a:xfrm>
                <a:off x="6493864" y="5865885"/>
                <a:ext cx="721895" cy="375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0°C</a:t>
                </a:r>
              </a:p>
            </p:txBody>
          </p:sp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19C6C1CD-C34F-B546-6BDE-F6D3DE70E41A}"/>
                  </a:ext>
                </a:extLst>
              </p:cNvPr>
              <p:cNvSpPr txBox="1"/>
              <p:nvPr/>
            </p:nvSpPr>
            <p:spPr>
              <a:xfrm>
                <a:off x="10870937" y="4813119"/>
                <a:ext cx="721895" cy="375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30°C</a:t>
                </a:r>
              </a:p>
            </p:txBody>
          </p: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8D8620F9-3344-2128-03A6-940EDA454E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83099" y="5151120"/>
                <a:ext cx="72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>
                <a:extLst>
                  <a:ext uri="{FF2B5EF4-FFF2-40B4-BE49-F238E27FC236}">
                    <a16:creationId xmlns:a16="http://schemas.microsoft.com/office/drawing/2014/main" id="{3F15CE67-D091-3822-6D96-32F4A7AA42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9997" y="6166849"/>
                <a:ext cx="72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3AD33943-69C3-EF06-3273-7961E8492A11}"/>
                </a:ext>
              </a:extLst>
            </p:cNvPr>
            <p:cNvSpPr txBox="1"/>
            <p:nvPr/>
          </p:nvSpPr>
          <p:spPr>
            <a:xfrm>
              <a:off x="5948619" y="5845023"/>
              <a:ext cx="14027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Buiten temp.</a:t>
              </a:r>
              <a:br>
                <a:rPr lang="nl-NL" dirty="0"/>
              </a:br>
              <a:r>
                <a:rPr lang="nl-NL" dirty="0"/>
                <a:t>    (Bron)</a:t>
              </a: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6E2BDE5D-E980-6DE4-6CD7-6442D422266E}"/>
                </a:ext>
              </a:extLst>
            </p:cNvPr>
            <p:cNvSpPr txBox="1"/>
            <p:nvPr/>
          </p:nvSpPr>
          <p:spPr>
            <a:xfrm>
              <a:off x="10511836" y="4848070"/>
              <a:ext cx="1654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/>
                <a:t>Verwarming </a:t>
              </a:r>
              <a:br>
                <a:rPr lang="nl-NL" dirty="0"/>
              </a:br>
              <a:r>
                <a:rPr lang="nl-NL" dirty="0"/>
                <a:t>Water temp.</a:t>
              </a:r>
            </a:p>
          </p:txBody>
        </p:sp>
      </p:grpSp>
      <p:sp>
        <p:nvSpPr>
          <p:cNvPr id="43" name="Tekstvak 42">
            <a:extLst>
              <a:ext uri="{FF2B5EF4-FFF2-40B4-BE49-F238E27FC236}">
                <a16:creationId xmlns:a16="http://schemas.microsoft.com/office/drawing/2014/main" id="{8DE5C42A-2DBE-FD71-9E9A-D4A477838C72}"/>
              </a:ext>
            </a:extLst>
          </p:cNvPr>
          <p:cNvSpPr txBox="1"/>
          <p:nvPr/>
        </p:nvSpPr>
        <p:spPr>
          <a:xfrm>
            <a:off x="3162837" y="6441440"/>
            <a:ext cx="73489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Rendement warmtepomp daalt bij groter temperatuurverschil Bron - Afgifte</a:t>
            </a:r>
            <a:r>
              <a:rPr lang="nl-NL" dirty="0">
                <a:sym typeface="Wingdings" panose="05000000000000000000" pitchFamily="2" charset="2"/>
              </a:rPr>
              <a:t> 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E7832D-90B2-F347-F315-6D0D44E538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1191" y="1887269"/>
            <a:ext cx="2364432" cy="180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8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8ACC4-268A-0578-27A3-25D0BC861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Geleverde energie per kWh stroomverbruik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374D452-0BA0-A72C-1905-D7479D402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917" y="1971040"/>
            <a:ext cx="7757873" cy="3616960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97030C1F-94AC-5E49-9896-C739E485EB31}"/>
              </a:ext>
            </a:extLst>
          </p:cNvPr>
          <p:cNvGrpSpPr/>
          <p:nvPr/>
        </p:nvGrpSpPr>
        <p:grpSpPr>
          <a:xfrm>
            <a:off x="4846320" y="4564292"/>
            <a:ext cx="4630858" cy="487680"/>
            <a:chOff x="4846320" y="4564292"/>
            <a:chExt cx="4630858" cy="487680"/>
          </a:xfrm>
        </p:grpSpPr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09CC713B-F5FF-9612-DB64-4B43D7D4DA4E}"/>
                </a:ext>
              </a:extLst>
            </p:cNvPr>
            <p:cNvSpPr/>
            <p:nvPr/>
          </p:nvSpPr>
          <p:spPr>
            <a:xfrm>
              <a:off x="4846320" y="4564292"/>
              <a:ext cx="883920" cy="4876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74D385CE-3CAD-9CBD-464E-21BEB511FE04}"/>
                </a:ext>
              </a:extLst>
            </p:cNvPr>
            <p:cNvSpPr/>
            <p:nvPr/>
          </p:nvSpPr>
          <p:spPr>
            <a:xfrm>
              <a:off x="8593258" y="4564292"/>
              <a:ext cx="883920" cy="4876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56AF7E45-3B5D-5209-2EB4-5B8124EB89B1}"/>
              </a:ext>
            </a:extLst>
          </p:cNvPr>
          <p:cNvGrpSpPr/>
          <p:nvPr/>
        </p:nvGrpSpPr>
        <p:grpSpPr>
          <a:xfrm>
            <a:off x="4862085" y="3140144"/>
            <a:ext cx="4630858" cy="487680"/>
            <a:chOff x="4862085" y="3140144"/>
            <a:chExt cx="4630858" cy="487680"/>
          </a:xfrm>
        </p:grpSpPr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19A2A6F3-E85D-275F-6E0A-508CFB21679B}"/>
                </a:ext>
              </a:extLst>
            </p:cNvPr>
            <p:cNvSpPr/>
            <p:nvPr/>
          </p:nvSpPr>
          <p:spPr>
            <a:xfrm>
              <a:off x="4862085" y="3140144"/>
              <a:ext cx="883920" cy="4876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57526A6B-4F27-E541-B066-C5FBB547D672}"/>
                </a:ext>
              </a:extLst>
            </p:cNvPr>
            <p:cNvSpPr/>
            <p:nvPr/>
          </p:nvSpPr>
          <p:spPr>
            <a:xfrm>
              <a:off x="8609023" y="3140144"/>
              <a:ext cx="883920" cy="4876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0776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5FC92-0D60-E3C4-8D2C-B5752484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Praktijk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6FD1169-E7FF-0917-3D9A-2CA91AE11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593" b="8593"/>
          <a:stretch/>
        </p:blipFill>
        <p:spPr>
          <a:xfrm>
            <a:off x="4117486" y="2656840"/>
            <a:ext cx="3783365" cy="3073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5D9493F-494A-3B65-3F6E-E967A055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296" b="8889"/>
          <a:stretch/>
        </p:blipFill>
        <p:spPr>
          <a:xfrm>
            <a:off x="927246" y="2656840"/>
            <a:ext cx="3783365" cy="30734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915BF21-1CD0-7223-641C-C0386C29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148" b="7407"/>
          <a:stretch/>
        </p:blipFill>
        <p:spPr>
          <a:xfrm>
            <a:off x="7775086" y="2656839"/>
            <a:ext cx="3783365" cy="321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3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Afbeelding 63">
            <a:extLst>
              <a:ext uri="{FF2B5EF4-FFF2-40B4-BE49-F238E27FC236}">
                <a16:creationId xmlns:a16="http://schemas.microsoft.com/office/drawing/2014/main" id="{549C1415-3FBD-B094-D86D-1EB72E58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247" y="2003715"/>
            <a:ext cx="4366325" cy="2315726"/>
          </a:xfrm>
          <a:prstGeom prst="rect">
            <a:avLst/>
          </a:prstGeom>
        </p:spPr>
      </p:pic>
      <p:pic>
        <p:nvPicPr>
          <p:cNvPr id="5" name="Graphic 4" descr="Contour van gezicht met effen opvulling">
            <a:extLst>
              <a:ext uri="{FF2B5EF4-FFF2-40B4-BE49-F238E27FC236}">
                <a16:creationId xmlns:a16="http://schemas.microsoft.com/office/drawing/2014/main" id="{8E4D29B6-B399-CDA6-2581-2F1BC27AB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3170" y="2971800"/>
            <a:ext cx="914400" cy="9144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6057DFE-BE3D-7671-387A-3C6ADDF9BBAA}"/>
              </a:ext>
            </a:extLst>
          </p:cNvPr>
          <p:cNvSpPr txBox="1"/>
          <p:nvPr/>
        </p:nvSpPr>
        <p:spPr>
          <a:xfrm>
            <a:off x="860457" y="3782729"/>
            <a:ext cx="111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Drijfveer</a:t>
            </a:r>
            <a:br>
              <a:rPr lang="nl-NL" dirty="0"/>
            </a:br>
            <a:r>
              <a:rPr lang="nl-NL" dirty="0"/>
              <a:t>(K,C,P,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€,?)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EA14676-BE60-38AB-A668-53D0F932EC74}"/>
              </a:ext>
            </a:extLst>
          </p:cNvPr>
          <p:cNvSpPr txBox="1"/>
          <p:nvPr/>
        </p:nvSpPr>
        <p:spPr>
          <a:xfrm>
            <a:off x="2851282" y="6345710"/>
            <a:ext cx="159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Warmte afgifte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4F2F5E7-0BB0-1F66-8B42-EEF8CA464F5D}"/>
              </a:ext>
            </a:extLst>
          </p:cNvPr>
          <p:cNvSpPr txBox="1"/>
          <p:nvPr/>
        </p:nvSpPr>
        <p:spPr>
          <a:xfrm>
            <a:off x="3172738" y="1764635"/>
            <a:ext cx="1312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Warmtevraag</a:t>
            </a:r>
            <a:endParaRPr lang="nl-NL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96E1340-6562-300D-489D-E0F255FE5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A5CFDD"/>
              </a:clrFrom>
              <a:clrTo>
                <a:srgbClr val="A5C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r="6911"/>
          <a:stretch/>
        </p:blipFill>
        <p:spPr bwMode="auto">
          <a:xfrm>
            <a:off x="2854214" y="576113"/>
            <a:ext cx="1420299" cy="122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2DED72B-2986-8E44-1C72-94DD7CABDF99}"/>
              </a:ext>
            </a:extLst>
          </p:cNvPr>
          <p:cNvCxnSpPr>
            <a:cxnSpLocks/>
          </p:cNvCxnSpPr>
          <p:nvPr/>
        </p:nvCxnSpPr>
        <p:spPr>
          <a:xfrm>
            <a:off x="2632509" y="849162"/>
            <a:ext cx="732055" cy="4513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46691240-EC50-3DB9-F862-CC6E30260678}"/>
              </a:ext>
            </a:extLst>
          </p:cNvPr>
          <p:cNvSpPr txBox="1"/>
          <p:nvPr/>
        </p:nvSpPr>
        <p:spPr>
          <a:xfrm>
            <a:off x="2267699" y="669949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kW</a:t>
            </a:r>
          </a:p>
        </p:txBody>
      </p:sp>
      <p:pic>
        <p:nvPicPr>
          <p:cNvPr id="2050" name="Picture 2" descr="Warmte &amp; koeling - Giesbers">
            <a:extLst>
              <a:ext uri="{FF2B5EF4-FFF2-40B4-BE49-F238E27FC236}">
                <a16:creationId xmlns:a16="http://schemas.microsoft.com/office/drawing/2014/main" id="{944192A6-496C-DC22-46B1-A299C238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30" y="4839098"/>
            <a:ext cx="582226" cy="9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chtenvrije stockvectors van Regulador">
            <a:extLst>
              <a:ext uri="{FF2B5EF4-FFF2-40B4-BE49-F238E27FC236}">
                <a16:creationId xmlns:a16="http://schemas.microsoft.com/office/drawing/2014/main" id="{34F7BD1C-436D-687F-27D1-A43D3E27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74" y="5495650"/>
            <a:ext cx="977717" cy="9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tstore.nl | Speedcomfort radiatorventilators: de slimme  radiatorventilator">
            <a:extLst>
              <a:ext uri="{FF2B5EF4-FFF2-40B4-BE49-F238E27FC236}">
                <a16:creationId xmlns:a16="http://schemas.microsoft.com/office/drawing/2014/main" id="{CBAA0A7D-841D-BF13-0932-D24E9250C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0"/>
          <a:stretch/>
        </p:blipFill>
        <p:spPr bwMode="auto">
          <a:xfrm>
            <a:off x="3425002" y="4581291"/>
            <a:ext cx="90755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572FDAAC-D3F6-5E1F-4CAA-5C1B55564090}"/>
              </a:ext>
            </a:extLst>
          </p:cNvPr>
          <p:cNvSpPr txBox="1"/>
          <p:nvPr/>
        </p:nvSpPr>
        <p:spPr>
          <a:xfrm>
            <a:off x="2735823" y="534442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90°C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5A8FFEA-4396-7C96-FE1E-1B9DBFF9A97E}"/>
              </a:ext>
            </a:extLst>
          </p:cNvPr>
          <p:cNvSpPr txBox="1"/>
          <p:nvPr/>
        </p:nvSpPr>
        <p:spPr>
          <a:xfrm>
            <a:off x="3538413" y="539471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&lt;50°C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349347C-E92C-2D44-F613-67691ED15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7414" y="525313"/>
            <a:ext cx="802621" cy="971801"/>
          </a:xfrm>
          <a:prstGeom prst="rect">
            <a:avLst/>
          </a:prstGeom>
        </p:spPr>
      </p:pic>
      <p:sp>
        <p:nvSpPr>
          <p:cNvPr id="18" name="Ovaal 17">
            <a:extLst>
              <a:ext uri="{FF2B5EF4-FFF2-40B4-BE49-F238E27FC236}">
                <a16:creationId xmlns:a16="http://schemas.microsoft.com/office/drawing/2014/main" id="{850642C7-EECB-EC07-891F-A87AF348563D}"/>
              </a:ext>
            </a:extLst>
          </p:cNvPr>
          <p:cNvSpPr/>
          <p:nvPr/>
        </p:nvSpPr>
        <p:spPr>
          <a:xfrm>
            <a:off x="3364564" y="2879389"/>
            <a:ext cx="1018805" cy="101697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Warmtepomp</a:t>
            </a:r>
          </a:p>
        </p:txBody>
      </p:sp>
      <p:sp>
        <p:nvSpPr>
          <p:cNvPr id="20" name="Pijl: omlaag 19">
            <a:extLst>
              <a:ext uri="{FF2B5EF4-FFF2-40B4-BE49-F238E27FC236}">
                <a16:creationId xmlns:a16="http://schemas.microsoft.com/office/drawing/2014/main" id="{6E85D474-33EC-28C3-E03E-4396E42444E7}"/>
              </a:ext>
            </a:extLst>
          </p:cNvPr>
          <p:cNvSpPr/>
          <p:nvPr/>
        </p:nvSpPr>
        <p:spPr>
          <a:xfrm>
            <a:off x="3688080" y="2509520"/>
            <a:ext cx="386080" cy="36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1BC789-429D-3125-07CB-D60D15EC4CC5}"/>
              </a:ext>
            </a:extLst>
          </p:cNvPr>
          <p:cNvSpPr txBox="1"/>
          <p:nvPr/>
        </p:nvSpPr>
        <p:spPr>
          <a:xfrm>
            <a:off x="2855946" y="2443023"/>
            <a:ext cx="915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Energie uit </a:t>
            </a:r>
            <a:br>
              <a:rPr lang="nl-NL" sz="1200" dirty="0"/>
            </a:br>
            <a:r>
              <a:rPr lang="nl-NL" sz="1200" dirty="0"/>
              <a:t>water/lucht</a:t>
            </a:r>
          </a:p>
        </p:txBody>
      </p:sp>
      <p:sp>
        <p:nvSpPr>
          <p:cNvPr id="26" name="Pijl: omlaag 25">
            <a:extLst>
              <a:ext uri="{FF2B5EF4-FFF2-40B4-BE49-F238E27FC236}">
                <a16:creationId xmlns:a16="http://schemas.microsoft.com/office/drawing/2014/main" id="{73672638-EC31-24F5-8C62-4153ECF02D4E}"/>
              </a:ext>
            </a:extLst>
          </p:cNvPr>
          <p:cNvSpPr/>
          <p:nvPr/>
        </p:nvSpPr>
        <p:spPr>
          <a:xfrm rot="16200000">
            <a:off x="3084696" y="3246543"/>
            <a:ext cx="180000" cy="36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57DAEFF9-0CA2-53AE-BD9D-AF9EA870AB84}"/>
              </a:ext>
            </a:extLst>
          </p:cNvPr>
          <p:cNvSpPr txBox="1"/>
          <p:nvPr/>
        </p:nvSpPr>
        <p:spPr>
          <a:xfrm>
            <a:off x="2722880" y="3434080"/>
            <a:ext cx="63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Electra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0226FD7E-A1E1-B9AB-723D-3AD05FB18A57}"/>
              </a:ext>
            </a:extLst>
          </p:cNvPr>
          <p:cNvSpPr txBox="1"/>
          <p:nvPr/>
        </p:nvSpPr>
        <p:spPr>
          <a:xfrm>
            <a:off x="4310970" y="3634069"/>
            <a:ext cx="721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Warmte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37278F3-90AA-4634-B3FF-B17B751B8C92}"/>
              </a:ext>
            </a:extLst>
          </p:cNvPr>
          <p:cNvSpPr txBox="1"/>
          <p:nvPr/>
        </p:nvSpPr>
        <p:spPr>
          <a:xfrm>
            <a:off x="3137490" y="3907352"/>
            <a:ext cx="133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WP Concept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EFBA754E-903C-BC7C-57F7-16D35B00EBF6}"/>
              </a:ext>
            </a:extLst>
          </p:cNvPr>
          <p:cNvGrpSpPr/>
          <p:nvPr/>
        </p:nvGrpSpPr>
        <p:grpSpPr>
          <a:xfrm>
            <a:off x="4423718" y="3115701"/>
            <a:ext cx="722102" cy="547200"/>
            <a:chOff x="4423718" y="3115701"/>
            <a:chExt cx="722102" cy="547200"/>
          </a:xfrm>
        </p:grpSpPr>
        <p:sp>
          <p:nvSpPr>
            <p:cNvPr id="28" name="Pijl: omlaag 27">
              <a:extLst>
                <a:ext uri="{FF2B5EF4-FFF2-40B4-BE49-F238E27FC236}">
                  <a16:creationId xmlns:a16="http://schemas.microsoft.com/office/drawing/2014/main" id="{4DD09A9A-3A1D-FD15-F9E4-631B5F4C25FB}"/>
                </a:ext>
              </a:extLst>
            </p:cNvPr>
            <p:cNvSpPr/>
            <p:nvPr/>
          </p:nvSpPr>
          <p:spPr>
            <a:xfrm rot="16200000">
              <a:off x="4356341" y="3183078"/>
              <a:ext cx="547200" cy="41244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BAD631E1-D7BA-4B54-73FE-67B7D7DD3B9F}"/>
                </a:ext>
              </a:extLst>
            </p:cNvPr>
            <p:cNvSpPr txBox="1"/>
            <p:nvPr/>
          </p:nvSpPr>
          <p:spPr>
            <a:xfrm>
              <a:off x="4424519" y="3271678"/>
              <a:ext cx="721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kW</a:t>
              </a:r>
            </a:p>
          </p:txBody>
        </p:sp>
      </p:grpSp>
      <p:sp>
        <p:nvSpPr>
          <p:cNvPr id="39" name="Tekstvak 38">
            <a:extLst>
              <a:ext uri="{FF2B5EF4-FFF2-40B4-BE49-F238E27FC236}">
                <a16:creationId xmlns:a16="http://schemas.microsoft.com/office/drawing/2014/main" id="{2FA6046F-227D-ADB2-6801-D74A71948970}"/>
              </a:ext>
            </a:extLst>
          </p:cNvPr>
          <p:cNvSpPr txBox="1"/>
          <p:nvPr/>
        </p:nvSpPr>
        <p:spPr>
          <a:xfrm>
            <a:off x="11064679" y="3399114"/>
            <a:ext cx="954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Centraal of lokaal verwarmd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6AB9C477-2E8B-26C0-02C4-0EC995EEF9C8}"/>
              </a:ext>
            </a:extLst>
          </p:cNvPr>
          <p:cNvSpPr txBox="1"/>
          <p:nvPr/>
        </p:nvSpPr>
        <p:spPr>
          <a:xfrm>
            <a:off x="9764199" y="2213678"/>
            <a:ext cx="95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Geluid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D52F9283-269A-E76C-B9A2-6F5E76E8408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6248" y="2364119"/>
            <a:ext cx="693190" cy="693190"/>
          </a:xfrm>
          <a:prstGeom prst="rect">
            <a:avLst/>
          </a:prstGeom>
        </p:spPr>
      </p:pic>
      <p:grpSp>
        <p:nvGrpSpPr>
          <p:cNvPr id="38" name="Groep 37">
            <a:extLst>
              <a:ext uri="{FF2B5EF4-FFF2-40B4-BE49-F238E27FC236}">
                <a16:creationId xmlns:a16="http://schemas.microsoft.com/office/drawing/2014/main" id="{A085B42A-D91C-617A-C55F-80847CAABF45}"/>
              </a:ext>
            </a:extLst>
          </p:cNvPr>
          <p:cNvGrpSpPr/>
          <p:nvPr/>
        </p:nvGrpSpPr>
        <p:grpSpPr>
          <a:xfrm>
            <a:off x="6663460" y="721582"/>
            <a:ext cx="1891774" cy="720395"/>
            <a:chOff x="8499805" y="1178263"/>
            <a:chExt cx="1891774" cy="720395"/>
          </a:xfrm>
        </p:grpSpPr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0D33EB9B-5636-90F1-00E0-5479497D5937}"/>
                </a:ext>
              </a:extLst>
            </p:cNvPr>
            <p:cNvSpPr txBox="1"/>
            <p:nvPr/>
          </p:nvSpPr>
          <p:spPr>
            <a:xfrm>
              <a:off x="8499805" y="1178263"/>
              <a:ext cx="471476" cy="720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nl-NL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€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D35F104D-AF54-FC82-145F-F2288E3C1356}"/>
                </a:ext>
              </a:extLst>
            </p:cNvPr>
            <p:cNvSpPr/>
            <p:nvPr/>
          </p:nvSpPr>
          <p:spPr>
            <a:xfrm>
              <a:off x="8971280" y="1178658"/>
              <a:ext cx="1420299" cy="72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 err="1">
                  <a:solidFill>
                    <a:schemeClr val="tx1"/>
                  </a:solidFill>
                </a:rPr>
                <a:t>Duurzaamheids</a:t>
              </a:r>
              <a:r>
                <a:rPr lang="nl-NL" sz="1200" dirty="0">
                  <a:solidFill>
                    <a:schemeClr val="tx1"/>
                  </a:solidFill>
                </a:rPr>
                <a:t> </a:t>
              </a:r>
              <a:br>
                <a:rPr lang="nl-NL" sz="1200" dirty="0">
                  <a:solidFill>
                    <a:schemeClr val="tx1"/>
                  </a:solidFill>
                </a:rPr>
              </a:br>
              <a:r>
                <a:rPr lang="nl-NL" sz="1200" dirty="0">
                  <a:solidFill>
                    <a:schemeClr val="tx1"/>
                  </a:solidFill>
                </a:rPr>
                <a:t>lening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Subsidie</a:t>
              </a:r>
            </a:p>
          </p:txBody>
        </p: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4BF930AB-278D-6DE4-A1FF-CB4D600AE319}"/>
              </a:ext>
            </a:extLst>
          </p:cNvPr>
          <p:cNvGrpSpPr/>
          <p:nvPr/>
        </p:nvGrpSpPr>
        <p:grpSpPr>
          <a:xfrm>
            <a:off x="8699666" y="730717"/>
            <a:ext cx="1891774" cy="720395"/>
            <a:chOff x="8499805" y="1178263"/>
            <a:chExt cx="1891774" cy="720395"/>
          </a:xfrm>
        </p:grpSpPr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0C53C481-900F-8B4E-E56A-F7709F72B9AA}"/>
                </a:ext>
              </a:extLst>
            </p:cNvPr>
            <p:cNvSpPr txBox="1"/>
            <p:nvPr/>
          </p:nvSpPr>
          <p:spPr>
            <a:xfrm>
              <a:off x="8499805" y="1178263"/>
              <a:ext cx="471476" cy="720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nl-NL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€</a:t>
              </a: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F9886D4F-7362-A13E-752B-4864F02FB031}"/>
                </a:ext>
              </a:extLst>
            </p:cNvPr>
            <p:cNvSpPr/>
            <p:nvPr/>
          </p:nvSpPr>
          <p:spPr>
            <a:xfrm>
              <a:off x="8971280" y="1178658"/>
              <a:ext cx="1420299" cy="72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 err="1">
                  <a:solidFill>
                    <a:schemeClr val="tx1"/>
                  </a:solidFill>
                </a:rPr>
                <a:t>Initiele</a:t>
              </a:r>
              <a:r>
                <a:rPr lang="nl-NL" sz="1200" dirty="0">
                  <a:solidFill>
                    <a:schemeClr val="tx1"/>
                  </a:solidFill>
                </a:rPr>
                <a:t> kosten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Jaarlijkse kosten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Verschil CV</a:t>
              </a:r>
            </a:p>
          </p:txBody>
        </p:sp>
      </p:grpSp>
      <p:sp>
        <p:nvSpPr>
          <p:cNvPr id="41" name="Tekstvak 40">
            <a:extLst>
              <a:ext uri="{FF2B5EF4-FFF2-40B4-BE49-F238E27FC236}">
                <a16:creationId xmlns:a16="http://schemas.microsoft.com/office/drawing/2014/main" id="{EC0070FF-8285-10D7-B3F8-8F5C1F041149}"/>
              </a:ext>
            </a:extLst>
          </p:cNvPr>
          <p:cNvSpPr txBox="1"/>
          <p:nvPr/>
        </p:nvSpPr>
        <p:spPr>
          <a:xfrm>
            <a:off x="6395344" y="5232662"/>
            <a:ext cx="1826185" cy="10156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Ruimte</a:t>
            </a:r>
            <a:br>
              <a:rPr lang="nl-NL" sz="1200" dirty="0"/>
            </a:br>
            <a:br>
              <a:rPr lang="nl-NL" sz="1200" dirty="0"/>
            </a:br>
            <a:br>
              <a:rPr lang="nl-NL" sz="1200" dirty="0"/>
            </a:br>
            <a:br>
              <a:rPr lang="nl-NL" sz="1200" dirty="0"/>
            </a:br>
            <a:endParaRPr lang="nl-NL" sz="1200" dirty="0"/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6F8A1755-552C-47B0-7496-7D6BD254414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4108" y="5220600"/>
            <a:ext cx="1176116" cy="1176116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90577C38-820F-49BC-B741-30E7F42AB40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1520" y="2994596"/>
            <a:ext cx="599191" cy="339813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D84492AB-5957-1C69-2A5C-BD9EF6C4183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3719" y="5628575"/>
            <a:ext cx="1048538" cy="699025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349C73EF-EBA2-4B0F-A877-BBF87BBF16D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1649" t="19390" r="43022"/>
          <a:stretch/>
        </p:blipFill>
        <p:spPr>
          <a:xfrm>
            <a:off x="7805483" y="5558547"/>
            <a:ext cx="358490" cy="619488"/>
          </a:xfrm>
          <a:prstGeom prst="rect">
            <a:avLst/>
          </a:prstGeom>
        </p:spPr>
      </p:pic>
      <p:sp>
        <p:nvSpPr>
          <p:cNvPr id="53" name="Tekstvak 52">
            <a:extLst>
              <a:ext uri="{FF2B5EF4-FFF2-40B4-BE49-F238E27FC236}">
                <a16:creationId xmlns:a16="http://schemas.microsoft.com/office/drawing/2014/main" id="{8C3FE556-E194-847B-A562-9D03CEEDACEE}"/>
              </a:ext>
            </a:extLst>
          </p:cNvPr>
          <p:cNvSpPr txBox="1"/>
          <p:nvPr/>
        </p:nvSpPr>
        <p:spPr>
          <a:xfrm>
            <a:off x="4717655" y="673013"/>
            <a:ext cx="609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Spaar-</a:t>
            </a:r>
          </a:p>
          <a:p>
            <a:r>
              <a:rPr lang="nl-NL" sz="1100" dirty="0"/>
              <a:t>douche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F2D2E2B0-3A51-5F5F-7FE0-CC784B855BF5}"/>
              </a:ext>
            </a:extLst>
          </p:cNvPr>
          <p:cNvSpPr txBox="1"/>
          <p:nvPr/>
        </p:nvSpPr>
        <p:spPr>
          <a:xfrm>
            <a:off x="4798128" y="1200410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Bad</a:t>
            </a:r>
            <a:endParaRPr lang="nl-NL" dirty="0"/>
          </a:p>
        </p:txBody>
      </p:sp>
      <p:pic>
        <p:nvPicPr>
          <p:cNvPr id="55" name="Afbeelding 54">
            <a:extLst>
              <a:ext uri="{FF2B5EF4-FFF2-40B4-BE49-F238E27FC236}">
                <a16:creationId xmlns:a16="http://schemas.microsoft.com/office/drawing/2014/main" id="{C240016A-08AC-8ECF-1740-D0C9FA6F39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416" y="5608991"/>
            <a:ext cx="714927" cy="595772"/>
          </a:xfrm>
          <a:prstGeom prst="rect">
            <a:avLst/>
          </a:prstGeom>
        </p:spPr>
      </p:pic>
      <p:sp>
        <p:nvSpPr>
          <p:cNvPr id="60" name="Tekstvak 59">
            <a:extLst>
              <a:ext uri="{FF2B5EF4-FFF2-40B4-BE49-F238E27FC236}">
                <a16:creationId xmlns:a16="http://schemas.microsoft.com/office/drawing/2014/main" id="{027A4B30-7EC5-76CC-52AA-23DEDC07257B}"/>
              </a:ext>
            </a:extLst>
          </p:cNvPr>
          <p:cNvSpPr txBox="1"/>
          <p:nvPr/>
        </p:nvSpPr>
        <p:spPr>
          <a:xfrm>
            <a:off x="8614204" y="5056290"/>
            <a:ext cx="114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/>
              <a:t>Warmwater</a:t>
            </a:r>
          </a:p>
          <a:p>
            <a:pPr algn="ctr"/>
            <a:r>
              <a:rPr lang="nl-NL" sz="1200" dirty="0"/>
              <a:t>(na)verwarmen</a:t>
            </a:r>
          </a:p>
        </p:txBody>
      </p:sp>
      <p:pic>
        <p:nvPicPr>
          <p:cNvPr id="2060" name="Picture 12" descr="Het verschil tussen een 1 fase of 3 fase aansluiting">
            <a:extLst>
              <a:ext uri="{FF2B5EF4-FFF2-40B4-BE49-F238E27FC236}">
                <a16:creationId xmlns:a16="http://schemas.microsoft.com/office/drawing/2014/main" id="{C886E5CF-4374-B731-CF83-06C637C8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438" y="5232662"/>
            <a:ext cx="1223079" cy="10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kstvak 61">
            <a:extLst>
              <a:ext uri="{FF2B5EF4-FFF2-40B4-BE49-F238E27FC236}">
                <a16:creationId xmlns:a16="http://schemas.microsoft.com/office/drawing/2014/main" id="{5D5A8424-84D9-09C6-D72C-6975C2E28A14}"/>
              </a:ext>
            </a:extLst>
          </p:cNvPr>
          <p:cNvSpPr txBox="1"/>
          <p:nvPr/>
        </p:nvSpPr>
        <p:spPr>
          <a:xfrm>
            <a:off x="7747783" y="6318353"/>
            <a:ext cx="261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Impact op installatie/Infra</a:t>
            </a:r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43CDCD1D-8D1D-BF32-CC57-932C204CAC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70928" y="5648423"/>
            <a:ext cx="553998" cy="461665"/>
          </a:xfrm>
          <a:prstGeom prst="rect">
            <a:avLst/>
          </a:prstGeom>
        </p:spPr>
      </p:pic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927785B8-7BE3-4729-A8A3-26F5CB6B2CC6}"/>
              </a:ext>
            </a:extLst>
          </p:cNvPr>
          <p:cNvCxnSpPr/>
          <p:nvPr/>
        </p:nvCxnSpPr>
        <p:spPr>
          <a:xfrm>
            <a:off x="3553594" y="962452"/>
            <a:ext cx="0" cy="4919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FB6962B3-FC73-B637-FFE9-C86CBF7C3B85}"/>
              </a:ext>
            </a:extLst>
          </p:cNvPr>
          <p:cNvCxnSpPr>
            <a:cxnSpLocks/>
          </p:cNvCxnSpPr>
          <p:nvPr/>
        </p:nvCxnSpPr>
        <p:spPr>
          <a:xfrm>
            <a:off x="3308684" y="1210570"/>
            <a:ext cx="437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hoek 64">
            <a:extLst>
              <a:ext uri="{FF2B5EF4-FFF2-40B4-BE49-F238E27FC236}">
                <a16:creationId xmlns:a16="http://schemas.microsoft.com/office/drawing/2014/main" id="{364EB767-A21D-6BE8-60DD-290232D6A03D}"/>
              </a:ext>
            </a:extLst>
          </p:cNvPr>
          <p:cNvSpPr/>
          <p:nvPr/>
        </p:nvSpPr>
        <p:spPr>
          <a:xfrm>
            <a:off x="2163206" y="231693"/>
            <a:ext cx="3551431" cy="1906723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8DDDDC1-CCA2-6C25-5989-F4357229F4DF}"/>
              </a:ext>
            </a:extLst>
          </p:cNvPr>
          <p:cNvSpPr txBox="1"/>
          <p:nvPr/>
        </p:nvSpPr>
        <p:spPr>
          <a:xfrm>
            <a:off x="8262347" y="4314838"/>
            <a:ext cx="252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Soorten Warmtepompen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25AAAF5-819C-A8D7-8EB7-C0D885FB4769}"/>
              </a:ext>
            </a:extLst>
          </p:cNvPr>
          <p:cNvSpPr txBox="1"/>
          <p:nvPr/>
        </p:nvSpPr>
        <p:spPr>
          <a:xfrm>
            <a:off x="8005899" y="1494793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Financiën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093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8203E-F68C-2FC6-5B2C-64E20E9B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 vraag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BFC0569-75BC-A26B-E1BB-5AA654B9530A}"/>
              </a:ext>
            </a:extLst>
          </p:cNvPr>
          <p:cNvSpPr txBox="1"/>
          <p:nvPr/>
        </p:nvSpPr>
        <p:spPr>
          <a:xfrm>
            <a:off x="8557999" y="5605658"/>
            <a:ext cx="1707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2. Warmwater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AFB86493-3F83-1D8A-B6B6-7AD9C9CDC85D}"/>
              </a:ext>
            </a:extLst>
          </p:cNvPr>
          <p:cNvGrpSpPr/>
          <p:nvPr/>
        </p:nvGrpSpPr>
        <p:grpSpPr>
          <a:xfrm>
            <a:off x="8557999" y="2462132"/>
            <a:ext cx="1764561" cy="1951979"/>
            <a:chOff x="8557999" y="2462132"/>
            <a:chExt cx="1764561" cy="1951979"/>
          </a:xfrm>
        </p:grpSpPr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F6DE5736-881E-FF87-C65A-0D137F9E9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57999" y="2462132"/>
              <a:ext cx="1612161" cy="1951979"/>
            </a:xfrm>
            <a:prstGeom prst="rect">
              <a:avLst/>
            </a:prstGeom>
          </p:spPr>
        </p:pic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12CBFED9-5DE2-1301-7481-50B4CE1CD9EB}"/>
                </a:ext>
              </a:extLst>
            </p:cNvPr>
            <p:cNvSpPr txBox="1"/>
            <p:nvPr/>
          </p:nvSpPr>
          <p:spPr>
            <a:xfrm>
              <a:off x="8982720" y="2823192"/>
              <a:ext cx="1339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Spaar-</a:t>
              </a:r>
            </a:p>
            <a:p>
              <a:r>
                <a:rPr lang="nl-NL" b="1" dirty="0"/>
                <a:t>douche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8CD50FAC-FB16-26F9-F8FB-3F7E68D9D9F1}"/>
                </a:ext>
              </a:extLst>
            </p:cNvPr>
            <p:cNvSpPr txBox="1"/>
            <p:nvPr/>
          </p:nvSpPr>
          <p:spPr>
            <a:xfrm>
              <a:off x="9149115" y="3864441"/>
              <a:ext cx="659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Bad</a:t>
              </a:r>
              <a:endParaRPr lang="nl-NL" sz="2800" b="1" dirty="0"/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35BB819D-8BFE-77DB-8C5B-C3A1D62990C4}"/>
              </a:ext>
            </a:extLst>
          </p:cNvPr>
          <p:cNvGrpSpPr/>
          <p:nvPr/>
        </p:nvGrpSpPr>
        <p:grpSpPr>
          <a:xfrm>
            <a:off x="739441" y="2173907"/>
            <a:ext cx="5959741" cy="3269308"/>
            <a:chOff x="739441" y="2173907"/>
            <a:chExt cx="5959741" cy="3269308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07D1EE45-C13B-8307-1A62-F72509DBDB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A5CFDD"/>
                </a:clrFrom>
                <a:clrTo>
                  <a:srgbClr val="A5CFD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3" r="6911"/>
            <a:stretch/>
          </p:blipFill>
          <p:spPr bwMode="auto">
            <a:xfrm>
              <a:off x="2654249" y="2173907"/>
              <a:ext cx="4044933" cy="3269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Rechte verbindingslijn met pijl 17">
              <a:extLst>
                <a:ext uri="{FF2B5EF4-FFF2-40B4-BE49-F238E27FC236}">
                  <a16:creationId xmlns:a16="http://schemas.microsoft.com/office/drawing/2014/main" id="{56B45A20-B508-4A05-D8DA-7D58F8693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1683" y="4419600"/>
              <a:ext cx="2432446" cy="0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D2308170-F8DA-1961-2BAB-79849595B711}"/>
                </a:ext>
              </a:extLst>
            </p:cNvPr>
            <p:cNvSpPr txBox="1"/>
            <p:nvPr/>
          </p:nvSpPr>
          <p:spPr>
            <a:xfrm>
              <a:off x="739441" y="4199523"/>
              <a:ext cx="1223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Verwarming</a:t>
              </a:r>
            </a:p>
          </p:txBody>
        </p: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8A2D03DE-1DCF-2631-144D-520E297AB3A1}"/>
                </a:ext>
              </a:extLst>
            </p:cNvPr>
            <p:cNvCxnSpPr>
              <a:cxnSpLocks/>
            </p:cNvCxnSpPr>
            <p:nvPr/>
          </p:nvCxnSpPr>
          <p:spPr>
            <a:xfrm>
              <a:off x="4747127" y="3009704"/>
              <a:ext cx="0" cy="15141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EB59CEEF-2668-0EAB-3CE0-3D01F440E57F}"/>
                </a:ext>
              </a:extLst>
            </p:cNvPr>
            <p:cNvCxnSpPr>
              <a:cxnSpLocks/>
            </p:cNvCxnSpPr>
            <p:nvPr/>
          </p:nvCxnSpPr>
          <p:spPr>
            <a:xfrm>
              <a:off x="4030027" y="3655388"/>
              <a:ext cx="132161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kstvak 32">
            <a:extLst>
              <a:ext uri="{FF2B5EF4-FFF2-40B4-BE49-F238E27FC236}">
                <a16:creationId xmlns:a16="http://schemas.microsoft.com/office/drawing/2014/main" id="{DE9E44BC-C8F1-2953-0B55-793B4BCBE663}"/>
              </a:ext>
            </a:extLst>
          </p:cNvPr>
          <p:cNvSpPr txBox="1"/>
          <p:nvPr/>
        </p:nvSpPr>
        <p:spPr>
          <a:xfrm>
            <a:off x="3968049" y="5605658"/>
            <a:ext cx="2529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1. Verwarmen woning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88AC0CC-9D12-C8A7-1F53-2603D8DA0A39}"/>
              </a:ext>
            </a:extLst>
          </p:cNvPr>
          <p:cNvSpPr txBox="1"/>
          <p:nvPr/>
        </p:nvSpPr>
        <p:spPr>
          <a:xfrm>
            <a:off x="4272849" y="5924488"/>
            <a:ext cx="300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Isolatie</a:t>
            </a:r>
          </a:p>
          <a:p>
            <a:pPr marL="285750" indent="-285750">
              <a:buFontTx/>
              <a:buChar char="-"/>
            </a:pPr>
            <a:r>
              <a:rPr lang="nl-NL" dirty="0"/>
              <a:t>Verwarmde ruimtes</a:t>
            </a:r>
          </a:p>
          <a:p>
            <a:pPr marL="285750" indent="-285750">
              <a:buFontTx/>
              <a:buChar char="-"/>
            </a:pPr>
            <a:r>
              <a:rPr lang="nl-NL" dirty="0"/>
              <a:t>De duur van verwarming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E39FFCC-3FB8-AF3B-4A33-C46BD26983DB}"/>
              </a:ext>
            </a:extLst>
          </p:cNvPr>
          <p:cNvSpPr txBox="1"/>
          <p:nvPr/>
        </p:nvSpPr>
        <p:spPr>
          <a:xfrm>
            <a:off x="8866921" y="5925696"/>
            <a:ext cx="2499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Spaardouche</a:t>
            </a:r>
          </a:p>
          <a:p>
            <a:pPr marL="285750" indent="-285750">
              <a:buFontTx/>
              <a:buChar char="-"/>
            </a:pPr>
            <a:r>
              <a:rPr lang="nl-NL" dirty="0"/>
              <a:t>5 Minuten</a:t>
            </a:r>
          </a:p>
          <a:p>
            <a:pPr marL="285750" indent="-285750">
              <a:buFontTx/>
              <a:buChar char="-"/>
            </a:pPr>
            <a:r>
              <a:rPr lang="nl-NL" dirty="0"/>
              <a:t>Warm/koud douchen</a:t>
            </a:r>
          </a:p>
        </p:txBody>
      </p:sp>
    </p:spTree>
    <p:extLst>
      <p:ext uri="{BB962C8B-B14F-4D97-AF65-F5344CB8AC3E}">
        <p14:creationId xmlns:p14="http://schemas.microsoft.com/office/powerpoint/2010/main" val="216189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64046-183A-D462-B93B-87B7F3C9A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isolatie gewenst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CD83F5-9B3D-8DEC-820E-886E3A855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7384"/>
            <a:ext cx="10515600" cy="531495"/>
          </a:xfrm>
        </p:spPr>
        <p:txBody>
          <a:bodyPr>
            <a:normAutofit/>
          </a:bodyPr>
          <a:lstStyle/>
          <a:p>
            <a:r>
              <a:rPr lang="nl-NL" sz="2400" dirty="0"/>
              <a:t>Warmteverlies beperken 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5D92916-4960-EED4-2ED4-3A8D9F00DB95}"/>
              </a:ext>
            </a:extLst>
          </p:cNvPr>
          <p:cNvSpPr txBox="1">
            <a:spLocks/>
          </p:cNvSpPr>
          <p:nvPr/>
        </p:nvSpPr>
        <p:spPr>
          <a:xfrm>
            <a:off x="838200" y="2535052"/>
            <a:ext cx="10515600" cy="531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Koude afstraling beperken 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99CDB3D-3D4F-1468-BA47-83BD7D1F5A56}"/>
              </a:ext>
            </a:extLst>
          </p:cNvPr>
          <p:cNvSpPr txBox="1">
            <a:spLocks/>
          </p:cNvSpPr>
          <p:nvPr/>
        </p:nvSpPr>
        <p:spPr>
          <a:xfrm>
            <a:off x="838200" y="1717173"/>
            <a:ext cx="10515600" cy="531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/>
              <a:t>Doelstelling is comfort via: 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EF66324-9CCB-49B6-4B78-52939FECB027}"/>
              </a:ext>
            </a:extLst>
          </p:cNvPr>
          <p:cNvSpPr txBox="1">
            <a:spLocks/>
          </p:cNvSpPr>
          <p:nvPr/>
        </p:nvSpPr>
        <p:spPr>
          <a:xfrm>
            <a:off x="838200" y="3455485"/>
            <a:ext cx="10515600" cy="247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/>
              <a:t>Huizen vanaf 1992 hebben voldoende isolatie om bijna altijd aan die voorwaarden te voldoen</a:t>
            </a:r>
          </a:p>
          <a:p>
            <a:pPr marL="0" indent="0">
              <a:buNone/>
            </a:pPr>
            <a:r>
              <a:rPr lang="nl-NL" sz="2400" dirty="0"/>
              <a:t>Woningen met na-isolatie tot dat isolatie niveau zijn uiteraard vergelijkbaar </a:t>
            </a:r>
            <a:br>
              <a:rPr lang="nl-NL" sz="2400" dirty="0"/>
            </a:br>
            <a:r>
              <a:rPr lang="nl-NL" sz="2400" dirty="0"/>
              <a:t>   ( Rc van 2,5 voor bouwdelen / Spouwmuurisolatie)</a:t>
            </a:r>
          </a:p>
          <a:p>
            <a:pPr marL="0" indent="0">
              <a:buNone/>
            </a:pPr>
            <a:r>
              <a:rPr lang="nl-NL" sz="2400" dirty="0"/>
              <a:t>Bij lager isolatieniveau altijd even afwegen in tussenstap of extra isolatie nodig is </a:t>
            </a:r>
          </a:p>
        </p:txBody>
      </p:sp>
    </p:spTree>
    <p:extLst>
      <p:ext uri="{BB962C8B-B14F-4D97-AF65-F5344CB8AC3E}">
        <p14:creationId xmlns:p14="http://schemas.microsoft.com/office/powerpoint/2010/main" val="56957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Afbeelding 63">
            <a:extLst>
              <a:ext uri="{FF2B5EF4-FFF2-40B4-BE49-F238E27FC236}">
                <a16:creationId xmlns:a16="http://schemas.microsoft.com/office/drawing/2014/main" id="{549C1415-3FBD-B094-D86D-1EB72E58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247" y="2003715"/>
            <a:ext cx="4366325" cy="2315726"/>
          </a:xfrm>
          <a:prstGeom prst="rect">
            <a:avLst/>
          </a:prstGeom>
        </p:spPr>
      </p:pic>
      <p:pic>
        <p:nvPicPr>
          <p:cNvPr id="5" name="Graphic 4" descr="Contour van gezicht met effen opvulling">
            <a:extLst>
              <a:ext uri="{FF2B5EF4-FFF2-40B4-BE49-F238E27FC236}">
                <a16:creationId xmlns:a16="http://schemas.microsoft.com/office/drawing/2014/main" id="{8E4D29B6-B399-CDA6-2581-2F1BC27AB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3170" y="2971800"/>
            <a:ext cx="914400" cy="9144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6057DFE-BE3D-7671-387A-3C6ADDF9BBAA}"/>
              </a:ext>
            </a:extLst>
          </p:cNvPr>
          <p:cNvSpPr txBox="1"/>
          <p:nvPr/>
        </p:nvSpPr>
        <p:spPr>
          <a:xfrm>
            <a:off x="860457" y="3782729"/>
            <a:ext cx="111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Drijfveer</a:t>
            </a:r>
            <a:br>
              <a:rPr lang="nl-NL" dirty="0"/>
            </a:br>
            <a:r>
              <a:rPr lang="nl-NL" dirty="0"/>
              <a:t>(K,C,P,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€,?)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EA14676-BE60-38AB-A668-53D0F932EC74}"/>
              </a:ext>
            </a:extLst>
          </p:cNvPr>
          <p:cNvSpPr txBox="1"/>
          <p:nvPr/>
        </p:nvSpPr>
        <p:spPr>
          <a:xfrm>
            <a:off x="2851282" y="6345710"/>
            <a:ext cx="159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Warmte afgifte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4F2F5E7-0BB0-1F66-8B42-EEF8CA464F5D}"/>
              </a:ext>
            </a:extLst>
          </p:cNvPr>
          <p:cNvSpPr txBox="1"/>
          <p:nvPr/>
        </p:nvSpPr>
        <p:spPr>
          <a:xfrm>
            <a:off x="3172738" y="1764635"/>
            <a:ext cx="1312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Warmtevraag</a:t>
            </a:r>
            <a:endParaRPr lang="nl-NL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96E1340-6562-300D-489D-E0F255FE5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A5CFDD"/>
              </a:clrFrom>
              <a:clrTo>
                <a:srgbClr val="A5C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r="6911"/>
          <a:stretch/>
        </p:blipFill>
        <p:spPr bwMode="auto">
          <a:xfrm>
            <a:off x="2854214" y="576113"/>
            <a:ext cx="1420299" cy="122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2DED72B-2986-8E44-1C72-94DD7CABDF99}"/>
              </a:ext>
            </a:extLst>
          </p:cNvPr>
          <p:cNvCxnSpPr>
            <a:cxnSpLocks/>
          </p:cNvCxnSpPr>
          <p:nvPr/>
        </p:nvCxnSpPr>
        <p:spPr>
          <a:xfrm>
            <a:off x="2632509" y="849162"/>
            <a:ext cx="732055" cy="4513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46691240-EC50-3DB9-F862-CC6E30260678}"/>
              </a:ext>
            </a:extLst>
          </p:cNvPr>
          <p:cNvSpPr txBox="1"/>
          <p:nvPr/>
        </p:nvSpPr>
        <p:spPr>
          <a:xfrm>
            <a:off x="2267699" y="669949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kW</a:t>
            </a:r>
          </a:p>
        </p:txBody>
      </p:sp>
      <p:pic>
        <p:nvPicPr>
          <p:cNvPr id="2050" name="Picture 2" descr="Warmte &amp; koeling - Giesbers">
            <a:extLst>
              <a:ext uri="{FF2B5EF4-FFF2-40B4-BE49-F238E27FC236}">
                <a16:creationId xmlns:a16="http://schemas.microsoft.com/office/drawing/2014/main" id="{944192A6-496C-DC22-46B1-A299C238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30" y="4839098"/>
            <a:ext cx="582226" cy="9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chtenvrije stockvectors van Regulador">
            <a:extLst>
              <a:ext uri="{FF2B5EF4-FFF2-40B4-BE49-F238E27FC236}">
                <a16:creationId xmlns:a16="http://schemas.microsoft.com/office/drawing/2014/main" id="{34F7BD1C-436D-687F-27D1-A43D3E27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74" y="5495650"/>
            <a:ext cx="977717" cy="9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tstore.nl | Speedcomfort radiatorventilators: de slimme  radiatorventilator">
            <a:extLst>
              <a:ext uri="{FF2B5EF4-FFF2-40B4-BE49-F238E27FC236}">
                <a16:creationId xmlns:a16="http://schemas.microsoft.com/office/drawing/2014/main" id="{CBAA0A7D-841D-BF13-0932-D24E9250C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0"/>
          <a:stretch/>
        </p:blipFill>
        <p:spPr bwMode="auto">
          <a:xfrm>
            <a:off x="3425002" y="4581291"/>
            <a:ext cx="90755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572FDAAC-D3F6-5E1F-4CAA-5C1B55564090}"/>
              </a:ext>
            </a:extLst>
          </p:cNvPr>
          <p:cNvSpPr txBox="1"/>
          <p:nvPr/>
        </p:nvSpPr>
        <p:spPr>
          <a:xfrm>
            <a:off x="2735823" y="534442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90°C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5A8FFEA-4396-7C96-FE1E-1B9DBFF9A97E}"/>
              </a:ext>
            </a:extLst>
          </p:cNvPr>
          <p:cNvSpPr txBox="1"/>
          <p:nvPr/>
        </p:nvSpPr>
        <p:spPr>
          <a:xfrm>
            <a:off x="3538413" y="539471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&lt;50°C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349347C-E92C-2D44-F613-67691ED15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7414" y="525313"/>
            <a:ext cx="802621" cy="971801"/>
          </a:xfrm>
          <a:prstGeom prst="rect">
            <a:avLst/>
          </a:prstGeom>
        </p:spPr>
      </p:pic>
      <p:sp>
        <p:nvSpPr>
          <p:cNvPr id="18" name="Ovaal 17">
            <a:extLst>
              <a:ext uri="{FF2B5EF4-FFF2-40B4-BE49-F238E27FC236}">
                <a16:creationId xmlns:a16="http://schemas.microsoft.com/office/drawing/2014/main" id="{850642C7-EECB-EC07-891F-A87AF348563D}"/>
              </a:ext>
            </a:extLst>
          </p:cNvPr>
          <p:cNvSpPr/>
          <p:nvPr/>
        </p:nvSpPr>
        <p:spPr>
          <a:xfrm>
            <a:off x="3364564" y="2879389"/>
            <a:ext cx="1018805" cy="101697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Warmtepomp</a:t>
            </a:r>
          </a:p>
        </p:txBody>
      </p:sp>
      <p:sp>
        <p:nvSpPr>
          <p:cNvPr id="20" name="Pijl: omlaag 19">
            <a:extLst>
              <a:ext uri="{FF2B5EF4-FFF2-40B4-BE49-F238E27FC236}">
                <a16:creationId xmlns:a16="http://schemas.microsoft.com/office/drawing/2014/main" id="{6E85D474-33EC-28C3-E03E-4396E42444E7}"/>
              </a:ext>
            </a:extLst>
          </p:cNvPr>
          <p:cNvSpPr/>
          <p:nvPr/>
        </p:nvSpPr>
        <p:spPr>
          <a:xfrm>
            <a:off x="3688080" y="2509520"/>
            <a:ext cx="386080" cy="36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1BC789-429D-3125-07CB-D60D15EC4CC5}"/>
              </a:ext>
            </a:extLst>
          </p:cNvPr>
          <p:cNvSpPr txBox="1"/>
          <p:nvPr/>
        </p:nvSpPr>
        <p:spPr>
          <a:xfrm>
            <a:off x="2855946" y="2443023"/>
            <a:ext cx="915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Energie uit </a:t>
            </a:r>
            <a:br>
              <a:rPr lang="nl-NL" sz="1200" dirty="0"/>
            </a:br>
            <a:r>
              <a:rPr lang="nl-NL" sz="1200" dirty="0"/>
              <a:t>water/lucht</a:t>
            </a:r>
          </a:p>
        </p:txBody>
      </p:sp>
      <p:sp>
        <p:nvSpPr>
          <p:cNvPr id="26" name="Pijl: omlaag 25">
            <a:extLst>
              <a:ext uri="{FF2B5EF4-FFF2-40B4-BE49-F238E27FC236}">
                <a16:creationId xmlns:a16="http://schemas.microsoft.com/office/drawing/2014/main" id="{73672638-EC31-24F5-8C62-4153ECF02D4E}"/>
              </a:ext>
            </a:extLst>
          </p:cNvPr>
          <p:cNvSpPr/>
          <p:nvPr/>
        </p:nvSpPr>
        <p:spPr>
          <a:xfrm rot="16200000">
            <a:off x="3084696" y="3246543"/>
            <a:ext cx="180000" cy="36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57DAEFF9-0CA2-53AE-BD9D-AF9EA870AB84}"/>
              </a:ext>
            </a:extLst>
          </p:cNvPr>
          <p:cNvSpPr txBox="1"/>
          <p:nvPr/>
        </p:nvSpPr>
        <p:spPr>
          <a:xfrm>
            <a:off x="2722880" y="3434080"/>
            <a:ext cx="63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Electra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0226FD7E-A1E1-B9AB-723D-3AD05FB18A57}"/>
              </a:ext>
            </a:extLst>
          </p:cNvPr>
          <p:cNvSpPr txBox="1"/>
          <p:nvPr/>
        </p:nvSpPr>
        <p:spPr>
          <a:xfrm>
            <a:off x="4310970" y="3634069"/>
            <a:ext cx="721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Warmte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37278F3-90AA-4634-B3FF-B17B751B8C92}"/>
              </a:ext>
            </a:extLst>
          </p:cNvPr>
          <p:cNvSpPr txBox="1"/>
          <p:nvPr/>
        </p:nvSpPr>
        <p:spPr>
          <a:xfrm>
            <a:off x="3137490" y="3907352"/>
            <a:ext cx="133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WP Concept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EFBA754E-903C-BC7C-57F7-16D35B00EBF6}"/>
              </a:ext>
            </a:extLst>
          </p:cNvPr>
          <p:cNvGrpSpPr/>
          <p:nvPr/>
        </p:nvGrpSpPr>
        <p:grpSpPr>
          <a:xfrm>
            <a:off x="4423718" y="3115701"/>
            <a:ext cx="722102" cy="547200"/>
            <a:chOff x="4423718" y="3115701"/>
            <a:chExt cx="722102" cy="547200"/>
          </a:xfrm>
        </p:grpSpPr>
        <p:sp>
          <p:nvSpPr>
            <p:cNvPr id="28" name="Pijl: omlaag 27">
              <a:extLst>
                <a:ext uri="{FF2B5EF4-FFF2-40B4-BE49-F238E27FC236}">
                  <a16:creationId xmlns:a16="http://schemas.microsoft.com/office/drawing/2014/main" id="{4DD09A9A-3A1D-FD15-F9E4-631B5F4C25FB}"/>
                </a:ext>
              </a:extLst>
            </p:cNvPr>
            <p:cNvSpPr/>
            <p:nvPr/>
          </p:nvSpPr>
          <p:spPr>
            <a:xfrm rot="16200000">
              <a:off x="4356341" y="3183078"/>
              <a:ext cx="547200" cy="41244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BAD631E1-D7BA-4B54-73FE-67B7D7DD3B9F}"/>
                </a:ext>
              </a:extLst>
            </p:cNvPr>
            <p:cNvSpPr txBox="1"/>
            <p:nvPr/>
          </p:nvSpPr>
          <p:spPr>
            <a:xfrm>
              <a:off x="4424519" y="3271678"/>
              <a:ext cx="721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kW</a:t>
              </a:r>
            </a:p>
          </p:txBody>
        </p:sp>
      </p:grpSp>
      <p:sp>
        <p:nvSpPr>
          <p:cNvPr id="33" name="Tekstvak 32">
            <a:extLst>
              <a:ext uri="{FF2B5EF4-FFF2-40B4-BE49-F238E27FC236}">
                <a16:creationId xmlns:a16="http://schemas.microsoft.com/office/drawing/2014/main" id="{CE2B1AA8-5B6A-D067-07A2-150E394D1249}"/>
              </a:ext>
            </a:extLst>
          </p:cNvPr>
          <p:cNvSpPr txBox="1"/>
          <p:nvPr/>
        </p:nvSpPr>
        <p:spPr>
          <a:xfrm>
            <a:off x="7588578" y="4314838"/>
            <a:ext cx="252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Soorten Warmtepompen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FA6046F-227D-ADB2-6801-D74A71948970}"/>
              </a:ext>
            </a:extLst>
          </p:cNvPr>
          <p:cNvSpPr txBox="1"/>
          <p:nvPr/>
        </p:nvSpPr>
        <p:spPr>
          <a:xfrm>
            <a:off x="11064679" y="3399114"/>
            <a:ext cx="954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Centraal of lokaal verwarmd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6AB9C477-2E8B-26C0-02C4-0EC995EEF9C8}"/>
              </a:ext>
            </a:extLst>
          </p:cNvPr>
          <p:cNvSpPr txBox="1"/>
          <p:nvPr/>
        </p:nvSpPr>
        <p:spPr>
          <a:xfrm>
            <a:off x="9764199" y="2213678"/>
            <a:ext cx="95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Geluid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D52F9283-269A-E76C-B9A2-6F5E76E8408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6248" y="2364119"/>
            <a:ext cx="693190" cy="693190"/>
          </a:xfrm>
          <a:prstGeom prst="rect">
            <a:avLst/>
          </a:prstGeom>
        </p:spPr>
      </p:pic>
      <p:grpSp>
        <p:nvGrpSpPr>
          <p:cNvPr id="38" name="Groep 37">
            <a:extLst>
              <a:ext uri="{FF2B5EF4-FFF2-40B4-BE49-F238E27FC236}">
                <a16:creationId xmlns:a16="http://schemas.microsoft.com/office/drawing/2014/main" id="{A085B42A-D91C-617A-C55F-80847CAABF45}"/>
              </a:ext>
            </a:extLst>
          </p:cNvPr>
          <p:cNvGrpSpPr/>
          <p:nvPr/>
        </p:nvGrpSpPr>
        <p:grpSpPr>
          <a:xfrm>
            <a:off x="6663460" y="721582"/>
            <a:ext cx="1891774" cy="720395"/>
            <a:chOff x="8499805" y="1178263"/>
            <a:chExt cx="1891774" cy="720395"/>
          </a:xfrm>
        </p:grpSpPr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0D33EB9B-5636-90F1-00E0-5479497D5937}"/>
                </a:ext>
              </a:extLst>
            </p:cNvPr>
            <p:cNvSpPr txBox="1"/>
            <p:nvPr/>
          </p:nvSpPr>
          <p:spPr>
            <a:xfrm>
              <a:off x="8499805" y="1178263"/>
              <a:ext cx="471476" cy="720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nl-NL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€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D35F104D-AF54-FC82-145F-F2288E3C1356}"/>
                </a:ext>
              </a:extLst>
            </p:cNvPr>
            <p:cNvSpPr/>
            <p:nvPr/>
          </p:nvSpPr>
          <p:spPr>
            <a:xfrm>
              <a:off x="8971280" y="1178658"/>
              <a:ext cx="1420299" cy="72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 err="1">
                  <a:solidFill>
                    <a:schemeClr val="tx1"/>
                  </a:solidFill>
                </a:rPr>
                <a:t>Duurzaamheids</a:t>
              </a:r>
              <a:r>
                <a:rPr lang="nl-NL" sz="1200" dirty="0">
                  <a:solidFill>
                    <a:schemeClr val="tx1"/>
                  </a:solidFill>
                </a:rPr>
                <a:t> </a:t>
              </a:r>
              <a:br>
                <a:rPr lang="nl-NL" sz="1200" dirty="0">
                  <a:solidFill>
                    <a:schemeClr val="tx1"/>
                  </a:solidFill>
                </a:rPr>
              </a:br>
              <a:r>
                <a:rPr lang="nl-NL" sz="1200" dirty="0">
                  <a:solidFill>
                    <a:schemeClr val="tx1"/>
                  </a:solidFill>
                </a:rPr>
                <a:t>lening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Subsidie</a:t>
              </a:r>
            </a:p>
          </p:txBody>
        </p: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4BF930AB-278D-6DE4-A1FF-CB4D600AE319}"/>
              </a:ext>
            </a:extLst>
          </p:cNvPr>
          <p:cNvGrpSpPr/>
          <p:nvPr/>
        </p:nvGrpSpPr>
        <p:grpSpPr>
          <a:xfrm>
            <a:off x="8699666" y="730717"/>
            <a:ext cx="1891774" cy="720395"/>
            <a:chOff x="8499805" y="1178263"/>
            <a:chExt cx="1891774" cy="720395"/>
          </a:xfrm>
        </p:grpSpPr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0C53C481-900F-8B4E-E56A-F7709F72B9AA}"/>
                </a:ext>
              </a:extLst>
            </p:cNvPr>
            <p:cNvSpPr txBox="1"/>
            <p:nvPr/>
          </p:nvSpPr>
          <p:spPr>
            <a:xfrm>
              <a:off x="8499805" y="1178263"/>
              <a:ext cx="471476" cy="720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nl-NL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€</a:t>
              </a: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F9886D4F-7362-A13E-752B-4864F02FB031}"/>
                </a:ext>
              </a:extLst>
            </p:cNvPr>
            <p:cNvSpPr/>
            <p:nvPr/>
          </p:nvSpPr>
          <p:spPr>
            <a:xfrm>
              <a:off x="8971280" y="1178658"/>
              <a:ext cx="1420299" cy="72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 err="1">
                  <a:solidFill>
                    <a:schemeClr val="tx1"/>
                  </a:solidFill>
                </a:rPr>
                <a:t>Initiele</a:t>
              </a:r>
              <a:r>
                <a:rPr lang="nl-NL" sz="1200" dirty="0">
                  <a:solidFill>
                    <a:schemeClr val="tx1"/>
                  </a:solidFill>
                </a:rPr>
                <a:t> kosten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Jaarlijkse kosten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Verschil CV</a:t>
              </a:r>
            </a:p>
          </p:txBody>
        </p:sp>
      </p:grpSp>
      <p:sp>
        <p:nvSpPr>
          <p:cNvPr id="41" name="Tekstvak 40">
            <a:extLst>
              <a:ext uri="{FF2B5EF4-FFF2-40B4-BE49-F238E27FC236}">
                <a16:creationId xmlns:a16="http://schemas.microsoft.com/office/drawing/2014/main" id="{EC0070FF-8285-10D7-B3F8-8F5C1F041149}"/>
              </a:ext>
            </a:extLst>
          </p:cNvPr>
          <p:cNvSpPr txBox="1"/>
          <p:nvPr/>
        </p:nvSpPr>
        <p:spPr>
          <a:xfrm>
            <a:off x="6395344" y="5232662"/>
            <a:ext cx="1826185" cy="10156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Ruimte</a:t>
            </a:r>
            <a:br>
              <a:rPr lang="nl-NL" sz="1200" dirty="0"/>
            </a:br>
            <a:br>
              <a:rPr lang="nl-NL" sz="1200" dirty="0"/>
            </a:br>
            <a:br>
              <a:rPr lang="nl-NL" sz="1200" dirty="0"/>
            </a:br>
            <a:br>
              <a:rPr lang="nl-NL" sz="1200" dirty="0"/>
            </a:br>
            <a:endParaRPr lang="nl-NL" sz="1200" dirty="0"/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6F8A1755-552C-47B0-7496-7D6BD254414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4108" y="5220600"/>
            <a:ext cx="1176116" cy="1176116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90577C38-820F-49BC-B741-30E7F42AB40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1520" y="2994596"/>
            <a:ext cx="599191" cy="339813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D84492AB-5957-1C69-2A5C-BD9EF6C4183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3719" y="5628575"/>
            <a:ext cx="1048538" cy="699025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349C73EF-EBA2-4B0F-A877-BBF87BBF16D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1649" t="19390" r="43022"/>
          <a:stretch/>
        </p:blipFill>
        <p:spPr>
          <a:xfrm>
            <a:off x="7805483" y="5558547"/>
            <a:ext cx="358490" cy="619488"/>
          </a:xfrm>
          <a:prstGeom prst="rect">
            <a:avLst/>
          </a:prstGeom>
        </p:spPr>
      </p:pic>
      <p:sp>
        <p:nvSpPr>
          <p:cNvPr id="53" name="Tekstvak 52">
            <a:extLst>
              <a:ext uri="{FF2B5EF4-FFF2-40B4-BE49-F238E27FC236}">
                <a16:creationId xmlns:a16="http://schemas.microsoft.com/office/drawing/2014/main" id="{8C3FE556-E194-847B-A562-9D03CEEDACEE}"/>
              </a:ext>
            </a:extLst>
          </p:cNvPr>
          <p:cNvSpPr txBox="1"/>
          <p:nvPr/>
        </p:nvSpPr>
        <p:spPr>
          <a:xfrm>
            <a:off x="4717655" y="673013"/>
            <a:ext cx="609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Spaar-</a:t>
            </a:r>
          </a:p>
          <a:p>
            <a:r>
              <a:rPr lang="nl-NL" sz="1100" dirty="0"/>
              <a:t>douche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F2D2E2B0-3A51-5F5F-7FE0-CC784B855BF5}"/>
              </a:ext>
            </a:extLst>
          </p:cNvPr>
          <p:cNvSpPr txBox="1"/>
          <p:nvPr/>
        </p:nvSpPr>
        <p:spPr>
          <a:xfrm>
            <a:off x="4798128" y="1200410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Bad</a:t>
            </a:r>
            <a:endParaRPr lang="nl-NL" dirty="0"/>
          </a:p>
        </p:txBody>
      </p:sp>
      <p:pic>
        <p:nvPicPr>
          <p:cNvPr id="55" name="Afbeelding 54">
            <a:extLst>
              <a:ext uri="{FF2B5EF4-FFF2-40B4-BE49-F238E27FC236}">
                <a16:creationId xmlns:a16="http://schemas.microsoft.com/office/drawing/2014/main" id="{C240016A-08AC-8ECF-1740-D0C9FA6F39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416" y="5608991"/>
            <a:ext cx="714927" cy="595772"/>
          </a:xfrm>
          <a:prstGeom prst="rect">
            <a:avLst/>
          </a:prstGeom>
        </p:spPr>
      </p:pic>
      <p:sp>
        <p:nvSpPr>
          <p:cNvPr id="60" name="Tekstvak 59">
            <a:extLst>
              <a:ext uri="{FF2B5EF4-FFF2-40B4-BE49-F238E27FC236}">
                <a16:creationId xmlns:a16="http://schemas.microsoft.com/office/drawing/2014/main" id="{027A4B30-7EC5-76CC-52AA-23DEDC07257B}"/>
              </a:ext>
            </a:extLst>
          </p:cNvPr>
          <p:cNvSpPr txBox="1"/>
          <p:nvPr/>
        </p:nvSpPr>
        <p:spPr>
          <a:xfrm>
            <a:off x="8614204" y="5056290"/>
            <a:ext cx="114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/>
              <a:t>Warmwater</a:t>
            </a:r>
          </a:p>
          <a:p>
            <a:pPr algn="ctr"/>
            <a:r>
              <a:rPr lang="nl-NL" sz="1200" dirty="0"/>
              <a:t>(na)verwarmen</a:t>
            </a:r>
          </a:p>
        </p:txBody>
      </p:sp>
      <p:pic>
        <p:nvPicPr>
          <p:cNvPr id="2060" name="Picture 12" descr="Het verschil tussen een 1 fase of 3 fase aansluiting">
            <a:extLst>
              <a:ext uri="{FF2B5EF4-FFF2-40B4-BE49-F238E27FC236}">
                <a16:creationId xmlns:a16="http://schemas.microsoft.com/office/drawing/2014/main" id="{C886E5CF-4374-B731-CF83-06C637C8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438" y="5232662"/>
            <a:ext cx="1223079" cy="10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kstvak 61">
            <a:extLst>
              <a:ext uri="{FF2B5EF4-FFF2-40B4-BE49-F238E27FC236}">
                <a16:creationId xmlns:a16="http://schemas.microsoft.com/office/drawing/2014/main" id="{5D5A8424-84D9-09C6-D72C-6975C2E28A14}"/>
              </a:ext>
            </a:extLst>
          </p:cNvPr>
          <p:cNvSpPr txBox="1"/>
          <p:nvPr/>
        </p:nvSpPr>
        <p:spPr>
          <a:xfrm>
            <a:off x="7747783" y="6318353"/>
            <a:ext cx="261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Impact op installatie/Infra</a:t>
            </a:r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43CDCD1D-8D1D-BF32-CC57-932C204CAC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70928" y="5648423"/>
            <a:ext cx="553998" cy="461665"/>
          </a:xfrm>
          <a:prstGeom prst="rect">
            <a:avLst/>
          </a:prstGeom>
        </p:spPr>
      </p:pic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927785B8-7BE3-4729-A8A3-26F5CB6B2CC6}"/>
              </a:ext>
            </a:extLst>
          </p:cNvPr>
          <p:cNvCxnSpPr/>
          <p:nvPr/>
        </p:nvCxnSpPr>
        <p:spPr>
          <a:xfrm>
            <a:off x="3553594" y="962452"/>
            <a:ext cx="0" cy="4919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FB6962B3-FC73-B637-FFE9-C86CBF7C3B85}"/>
              </a:ext>
            </a:extLst>
          </p:cNvPr>
          <p:cNvCxnSpPr>
            <a:cxnSpLocks/>
          </p:cNvCxnSpPr>
          <p:nvPr/>
        </p:nvCxnSpPr>
        <p:spPr>
          <a:xfrm>
            <a:off x="3308684" y="1210570"/>
            <a:ext cx="437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hoek 64">
            <a:extLst>
              <a:ext uri="{FF2B5EF4-FFF2-40B4-BE49-F238E27FC236}">
                <a16:creationId xmlns:a16="http://schemas.microsoft.com/office/drawing/2014/main" id="{364EB767-A21D-6BE8-60DD-290232D6A03D}"/>
              </a:ext>
            </a:extLst>
          </p:cNvPr>
          <p:cNvSpPr/>
          <p:nvPr/>
        </p:nvSpPr>
        <p:spPr>
          <a:xfrm>
            <a:off x="6218486" y="1846630"/>
            <a:ext cx="4764474" cy="2877311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6F39D41-2152-8492-8E08-D3619949EAF4}"/>
              </a:ext>
            </a:extLst>
          </p:cNvPr>
          <p:cNvSpPr txBox="1"/>
          <p:nvPr/>
        </p:nvSpPr>
        <p:spPr>
          <a:xfrm>
            <a:off x="8005899" y="1494793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Financiën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8203E-F68C-2FC6-5B2C-64E20E9B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Warmtepompen (1)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CFD070F8-146D-944F-CC0F-4C740F8DC2EA}"/>
              </a:ext>
            </a:extLst>
          </p:cNvPr>
          <p:cNvGrpSpPr/>
          <p:nvPr/>
        </p:nvGrpSpPr>
        <p:grpSpPr>
          <a:xfrm>
            <a:off x="750769" y="2839160"/>
            <a:ext cx="5346917" cy="1513130"/>
            <a:chOff x="1405288" y="1944011"/>
            <a:chExt cx="5346917" cy="1513130"/>
          </a:xfrm>
        </p:grpSpPr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34AFED92-D38C-5543-95D1-D08D0E4C3333}"/>
                </a:ext>
              </a:extLst>
            </p:cNvPr>
            <p:cNvSpPr txBox="1"/>
            <p:nvPr/>
          </p:nvSpPr>
          <p:spPr>
            <a:xfrm>
              <a:off x="1405288" y="2358188"/>
              <a:ext cx="13227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Verwarming</a:t>
              </a:r>
              <a:br>
                <a:rPr lang="nl-NL" dirty="0"/>
              </a:br>
              <a:r>
                <a:rPr lang="nl-NL" dirty="0"/>
                <a:t>deel</a:t>
              </a:r>
            </a:p>
          </p:txBody>
        </p:sp>
        <p:sp>
          <p:nvSpPr>
            <p:cNvPr id="5" name="Pijl: rechts 4">
              <a:extLst>
                <a:ext uri="{FF2B5EF4-FFF2-40B4-BE49-F238E27FC236}">
                  <a16:creationId xmlns:a16="http://schemas.microsoft.com/office/drawing/2014/main" id="{B4AD5AC4-192F-D99B-0DB7-ADA00E8114ED}"/>
                </a:ext>
              </a:extLst>
            </p:cNvPr>
            <p:cNvSpPr/>
            <p:nvPr/>
          </p:nvSpPr>
          <p:spPr>
            <a:xfrm rot="20699610">
              <a:off x="2795478" y="2138667"/>
              <a:ext cx="1453415" cy="3761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Deels</a:t>
              </a:r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A4B098DE-66C3-1A7F-A0F9-1698D889500C}"/>
                </a:ext>
              </a:extLst>
            </p:cNvPr>
            <p:cNvSpPr txBox="1"/>
            <p:nvPr/>
          </p:nvSpPr>
          <p:spPr>
            <a:xfrm>
              <a:off x="4272814" y="1944011"/>
              <a:ext cx="2253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ym typeface="Wingdings" panose="05000000000000000000" pitchFamily="2" charset="2"/>
                </a:rPr>
                <a:t>Hybride warmtepomp</a:t>
              </a:r>
              <a:endParaRPr lang="nl-NL" dirty="0"/>
            </a:p>
          </p:txBody>
        </p:sp>
        <p:sp>
          <p:nvSpPr>
            <p:cNvPr id="7" name="Pijl: rechts 6">
              <a:extLst>
                <a:ext uri="{FF2B5EF4-FFF2-40B4-BE49-F238E27FC236}">
                  <a16:creationId xmlns:a16="http://schemas.microsoft.com/office/drawing/2014/main" id="{70D4DCC0-9AFA-A180-5542-F8ECEB29D83F}"/>
                </a:ext>
              </a:extLst>
            </p:cNvPr>
            <p:cNvSpPr/>
            <p:nvPr/>
          </p:nvSpPr>
          <p:spPr>
            <a:xfrm rot="1401546">
              <a:off x="2745746" y="2810831"/>
              <a:ext cx="1453415" cy="3761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Volledig</a:t>
              </a: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DE5B79CE-FD95-0921-5EF4-E87566AF7CE8}"/>
                </a:ext>
              </a:extLst>
            </p:cNvPr>
            <p:cNvSpPr txBox="1"/>
            <p:nvPr/>
          </p:nvSpPr>
          <p:spPr>
            <a:xfrm>
              <a:off x="4261587" y="3087809"/>
              <a:ext cx="2490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>
                  <a:sym typeface="Wingdings" panose="05000000000000000000" pitchFamily="2" charset="2"/>
                </a:rPr>
                <a:t>All</a:t>
              </a:r>
              <a:r>
                <a:rPr lang="nl-NL" dirty="0">
                  <a:sym typeface="Wingdings" panose="05000000000000000000" pitchFamily="2" charset="2"/>
                </a:rPr>
                <a:t> Electric warmtepomp</a:t>
              </a:r>
              <a:endParaRPr lang="nl-NL" dirty="0"/>
            </a:p>
          </p:txBody>
        </p: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FBC3E85-6180-1906-01BD-1C702E030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33" y="8890"/>
            <a:ext cx="3760297" cy="334958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270FEAC-4599-5909-D76B-C17FACECA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773" y="3740073"/>
            <a:ext cx="3404257" cy="286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2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8203E-F68C-2FC6-5B2C-64E20E9B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Warmtepompen (2)</a:t>
            </a:r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4F977715-F784-C04C-DF0F-C851ECCBB685}"/>
              </a:ext>
            </a:extLst>
          </p:cNvPr>
          <p:cNvGrpSpPr/>
          <p:nvPr/>
        </p:nvGrpSpPr>
        <p:grpSpPr>
          <a:xfrm>
            <a:off x="838200" y="2425568"/>
            <a:ext cx="8157488" cy="2800011"/>
            <a:chOff x="1288176" y="4191846"/>
            <a:chExt cx="8157488" cy="2102133"/>
          </a:xfrm>
        </p:grpSpPr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E0896F06-B56D-BC2D-27E7-C91D0229B7E8}"/>
                </a:ext>
              </a:extLst>
            </p:cNvPr>
            <p:cNvSpPr txBox="1"/>
            <p:nvPr/>
          </p:nvSpPr>
          <p:spPr>
            <a:xfrm>
              <a:off x="1288176" y="5222696"/>
              <a:ext cx="1439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Warmte bron</a:t>
              </a:r>
            </a:p>
          </p:txBody>
        </p:sp>
        <p:sp>
          <p:nvSpPr>
            <p:cNvPr id="10" name="Pijl: rechts 9">
              <a:extLst>
                <a:ext uri="{FF2B5EF4-FFF2-40B4-BE49-F238E27FC236}">
                  <a16:creationId xmlns:a16="http://schemas.microsoft.com/office/drawing/2014/main" id="{0C898B2D-000C-2807-7E43-42EE5A0CD53F}"/>
                </a:ext>
              </a:extLst>
            </p:cNvPr>
            <p:cNvSpPr/>
            <p:nvPr/>
          </p:nvSpPr>
          <p:spPr>
            <a:xfrm rot="20699610">
              <a:off x="4515396" y="4403080"/>
              <a:ext cx="2078362" cy="3823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Afgifte aan Lucht</a:t>
              </a:r>
            </a:p>
          </p:txBody>
        </p:sp>
        <p:sp>
          <p:nvSpPr>
            <p:cNvPr id="12" name="Pijl: rechts 11">
              <a:extLst>
                <a:ext uri="{FF2B5EF4-FFF2-40B4-BE49-F238E27FC236}">
                  <a16:creationId xmlns:a16="http://schemas.microsoft.com/office/drawing/2014/main" id="{3A9684D7-F342-E406-54D0-6E1D4108B840}"/>
                </a:ext>
              </a:extLst>
            </p:cNvPr>
            <p:cNvSpPr/>
            <p:nvPr/>
          </p:nvSpPr>
          <p:spPr>
            <a:xfrm rot="1401546">
              <a:off x="2773010" y="5600560"/>
              <a:ext cx="1453415" cy="3761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Water</a:t>
              </a:r>
            </a:p>
          </p:txBody>
        </p:sp>
        <p:sp>
          <p:nvSpPr>
            <p:cNvPr id="17" name="Pijl: rechts 16">
              <a:extLst>
                <a:ext uri="{FF2B5EF4-FFF2-40B4-BE49-F238E27FC236}">
                  <a16:creationId xmlns:a16="http://schemas.microsoft.com/office/drawing/2014/main" id="{B6EFAE4B-9FA3-D4E0-87A9-89449CA86CCE}"/>
                </a:ext>
              </a:extLst>
            </p:cNvPr>
            <p:cNvSpPr/>
            <p:nvPr/>
          </p:nvSpPr>
          <p:spPr>
            <a:xfrm rot="20699610">
              <a:off x="2830766" y="4878667"/>
              <a:ext cx="1453415" cy="3761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Lucht</a:t>
              </a:r>
            </a:p>
          </p:txBody>
        </p:sp>
        <p:sp>
          <p:nvSpPr>
            <p:cNvPr id="22" name="Pijl: rechts 21">
              <a:extLst>
                <a:ext uri="{FF2B5EF4-FFF2-40B4-BE49-F238E27FC236}">
                  <a16:creationId xmlns:a16="http://schemas.microsoft.com/office/drawing/2014/main" id="{FA6C011D-7F2E-4DB3-D498-4897F18DA15B}"/>
                </a:ext>
              </a:extLst>
            </p:cNvPr>
            <p:cNvSpPr/>
            <p:nvPr/>
          </p:nvSpPr>
          <p:spPr>
            <a:xfrm rot="1073135">
              <a:off x="4502430" y="5239426"/>
              <a:ext cx="2078362" cy="3823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Afgifte aan Water</a:t>
              </a:r>
            </a:p>
          </p:txBody>
        </p:sp>
        <p:sp>
          <p:nvSpPr>
            <p:cNvPr id="23" name="Pijl: rechts 22">
              <a:extLst>
                <a:ext uri="{FF2B5EF4-FFF2-40B4-BE49-F238E27FC236}">
                  <a16:creationId xmlns:a16="http://schemas.microsoft.com/office/drawing/2014/main" id="{F036DD99-87E1-3DC4-DD0E-1BE68A78B8ED}"/>
                </a:ext>
              </a:extLst>
            </p:cNvPr>
            <p:cNvSpPr/>
            <p:nvPr/>
          </p:nvSpPr>
          <p:spPr>
            <a:xfrm>
              <a:off x="4481576" y="5911589"/>
              <a:ext cx="2078362" cy="3823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Afgifte aan Water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2E61072F-0511-B1BE-CB81-B9902CB3384F}"/>
                </a:ext>
              </a:extLst>
            </p:cNvPr>
            <p:cNvSpPr txBox="1"/>
            <p:nvPr/>
          </p:nvSpPr>
          <p:spPr>
            <a:xfrm>
              <a:off x="6678327" y="4191846"/>
              <a:ext cx="1489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 err="1"/>
                <a:t>Inverter</a:t>
              </a:r>
              <a:r>
                <a:rPr lang="nl-NL" b="1" dirty="0"/>
                <a:t> Airco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4FB278EB-A587-CC59-788F-17BF0EDF750F}"/>
                </a:ext>
              </a:extLst>
            </p:cNvPr>
            <p:cNvSpPr txBox="1"/>
            <p:nvPr/>
          </p:nvSpPr>
          <p:spPr>
            <a:xfrm>
              <a:off x="6676720" y="5431325"/>
              <a:ext cx="1748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/>
                <a:t>Lucht-Water WP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A8FC4A94-9DF2-F307-00C7-F2F14C604FFE}"/>
                </a:ext>
              </a:extLst>
            </p:cNvPr>
            <p:cNvSpPr txBox="1"/>
            <p:nvPr/>
          </p:nvSpPr>
          <p:spPr>
            <a:xfrm>
              <a:off x="6751593" y="5957288"/>
              <a:ext cx="2694071" cy="277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/>
                <a:t>Water-Water (Bodem) WP</a:t>
              </a:r>
            </a:p>
          </p:txBody>
        </p:sp>
      </p:grp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532A3849-16C1-8918-5198-6EB8CFCE7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585" y="244604"/>
            <a:ext cx="3119531" cy="194161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A9B90A3-91A1-58BE-B745-69FE90351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94" y="4995665"/>
            <a:ext cx="2944967" cy="176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AC9EDD81-2259-9FD6-9B17-8813D671D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670" y="2476283"/>
            <a:ext cx="2764511" cy="22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88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F3B001A-01C2-02AC-6478-03DFBC83A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7880" cy="1325563"/>
          </a:xfrm>
        </p:spPr>
        <p:txBody>
          <a:bodyPr/>
          <a:lstStyle/>
          <a:p>
            <a:r>
              <a:rPr lang="nl-NL" dirty="0"/>
              <a:t>Van deels naar volledig      </a:t>
            </a:r>
            <a:r>
              <a:rPr lang="nl-NL" sz="3600" dirty="0"/>
              <a:t>(Hybride -&gt; </a:t>
            </a:r>
            <a:r>
              <a:rPr lang="nl-NL" sz="3600" dirty="0" err="1"/>
              <a:t>All</a:t>
            </a:r>
            <a:r>
              <a:rPr lang="nl-NL" sz="3600" dirty="0"/>
              <a:t> Electric)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5D17BEB4-6E05-FB6C-2EAE-945ED45AA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Na-isoleren laatste onderdelen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Laag temperatuur verwarmingen (wat nog niet voldoet)</a:t>
            </a:r>
          </a:p>
          <a:p>
            <a:pPr marL="457200" lvl="1" indent="0">
              <a:buNone/>
            </a:pPr>
            <a:r>
              <a:rPr lang="nl-NL" dirty="0"/>
              <a:t> Aanvoertemperatuur van 55 naar 40-45C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Warmwater voor douche/bad  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Boilervat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Boiler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Doorstroom verwarmer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Groter vermogen Warmtepomp</a:t>
            </a:r>
          </a:p>
          <a:p>
            <a:pPr marL="971550" lvl="1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268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D483C-D1A8-ECEE-5464-A5B6EAEB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veranderende wereld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09E8B4-46B6-3E51-F3F3-67765C8F3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Vanaf de ‘60-er jaren is aardgas onze goedkope verwarmingsbron geweest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Er zijn meerdere redenen om verwarming op gas uit te faseren</a:t>
            </a:r>
          </a:p>
          <a:p>
            <a:pPr lvl="1"/>
            <a:r>
              <a:rPr lang="nl-NL" dirty="0"/>
              <a:t>Opwarming aarde </a:t>
            </a:r>
          </a:p>
          <a:p>
            <a:pPr lvl="1"/>
            <a:r>
              <a:rPr lang="nl-NL" dirty="0"/>
              <a:t>Hoge kosten gas</a:t>
            </a:r>
          </a:p>
          <a:p>
            <a:pPr lvl="1"/>
            <a:r>
              <a:rPr lang="nl-NL" dirty="0"/>
              <a:t>Afhankelijkheid dictatoriale landen verlagen</a:t>
            </a:r>
          </a:p>
          <a:p>
            <a:pPr lvl="1"/>
            <a:r>
              <a:rPr lang="nl-NL" dirty="0"/>
              <a:t>Comfort</a:t>
            </a:r>
          </a:p>
          <a:p>
            <a:pPr lvl="1"/>
            <a:r>
              <a:rPr lang="nl-NL" dirty="0"/>
              <a:t>…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5D33B7B-230B-B3F7-239C-DB3A24922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701" y="391466"/>
            <a:ext cx="3332300" cy="127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98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Afbeelding 63">
            <a:extLst>
              <a:ext uri="{FF2B5EF4-FFF2-40B4-BE49-F238E27FC236}">
                <a16:creationId xmlns:a16="http://schemas.microsoft.com/office/drawing/2014/main" id="{549C1415-3FBD-B094-D86D-1EB72E58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247" y="2003715"/>
            <a:ext cx="4366325" cy="2315726"/>
          </a:xfrm>
          <a:prstGeom prst="rect">
            <a:avLst/>
          </a:prstGeom>
        </p:spPr>
      </p:pic>
      <p:pic>
        <p:nvPicPr>
          <p:cNvPr id="5" name="Graphic 4" descr="Contour van gezicht met effen opvulling">
            <a:extLst>
              <a:ext uri="{FF2B5EF4-FFF2-40B4-BE49-F238E27FC236}">
                <a16:creationId xmlns:a16="http://schemas.microsoft.com/office/drawing/2014/main" id="{8E4D29B6-B399-CDA6-2581-2F1BC27AB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3170" y="2971800"/>
            <a:ext cx="914400" cy="9144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6057DFE-BE3D-7671-387A-3C6ADDF9BBAA}"/>
              </a:ext>
            </a:extLst>
          </p:cNvPr>
          <p:cNvSpPr txBox="1"/>
          <p:nvPr/>
        </p:nvSpPr>
        <p:spPr>
          <a:xfrm>
            <a:off x="860457" y="3782729"/>
            <a:ext cx="111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Drijfveer</a:t>
            </a:r>
            <a:br>
              <a:rPr lang="nl-NL" dirty="0"/>
            </a:br>
            <a:r>
              <a:rPr lang="nl-NL" dirty="0"/>
              <a:t>(K,C,P,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€,?)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EA14676-BE60-38AB-A668-53D0F932EC74}"/>
              </a:ext>
            </a:extLst>
          </p:cNvPr>
          <p:cNvSpPr txBox="1"/>
          <p:nvPr/>
        </p:nvSpPr>
        <p:spPr>
          <a:xfrm>
            <a:off x="2851282" y="6345710"/>
            <a:ext cx="159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Warmte afgifte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4F2F5E7-0BB0-1F66-8B42-EEF8CA464F5D}"/>
              </a:ext>
            </a:extLst>
          </p:cNvPr>
          <p:cNvSpPr txBox="1"/>
          <p:nvPr/>
        </p:nvSpPr>
        <p:spPr>
          <a:xfrm>
            <a:off x="3172738" y="1764635"/>
            <a:ext cx="1312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Warmtevraag</a:t>
            </a:r>
            <a:endParaRPr lang="nl-NL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96E1340-6562-300D-489D-E0F255FE5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A5CFDD"/>
              </a:clrFrom>
              <a:clrTo>
                <a:srgbClr val="A5C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r="6911"/>
          <a:stretch/>
        </p:blipFill>
        <p:spPr bwMode="auto">
          <a:xfrm>
            <a:off x="2854214" y="576113"/>
            <a:ext cx="1420299" cy="122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2DED72B-2986-8E44-1C72-94DD7CABDF99}"/>
              </a:ext>
            </a:extLst>
          </p:cNvPr>
          <p:cNvCxnSpPr>
            <a:cxnSpLocks/>
          </p:cNvCxnSpPr>
          <p:nvPr/>
        </p:nvCxnSpPr>
        <p:spPr>
          <a:xfrm>
            <a:off x="2632509" y="849162"/>
            <a:ext cx="732055" cy="4513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46691240-EC50-3DB9-F862-CC6E30260678}"/>
              </a:ext>
            </a:extLst>
          </p:cNvPr>
          <p:cNvSpPr txBox="1"/>
          <p:nvPr/>
        </p:nvSpPr>
        <p:spPr>
          <a:xfrm>
            <a:off x="2267699" y="669949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kW</a:t>
            </a:r>
          </a:p>
        </p:txBody>
      </p:sp>
      <p:pic>
        <p:nvPicPr>
          <p:cNvPr id="2050" name="Picture 2" descr="Warmte &amp; koeling - Giesbers">
            <a:extLst>
              <a:ext uri="{FF2B5EF4-FFF2-40B4-BE49-F238E27FC236}">
                <a16:creationId xmlns:a16="http://schemas.microsoft.com/office/drawing/2014/main" id="{944192A6-496C-DC22-46B1-A299C238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30" y="4839098"/>
            <a:ext cx="582226" cy="9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chtenvrije stockvectors van Regulador">
            <a:extLst>
              <a:ext uri="{FF2B5EF4-FFF2-40B4-BE49-F238E27FC236}">
                <a16:creationId xmlns:a16="http://schemas.microsoft.com/office/drawing/2014/main" id="{34F7BD1C-436D-687F-27D1-A43D3E27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74" y="5495650"/>
            <a:ext cx="977717" cy="9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tstore.nl | Speedcomfort radiatorventilators: de slimme  radiatorventilator">
            <a:extLst>
              <a:ext uri="{FF2B5EF4-FFF2-40B4-BE49-F238E27FC236}">
                <a16:creationId xmlns:a16="http://schemas.microsoft.com/office/drawing/2014/main" id="{CBAA0A7D-841D-BF13-0932-D24E9250C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0"/>
          <a:stretch/>
        </p:blipFill>
        <p:spPr bwMode="auto">
          <a:xfrm>
            <a:off x="3425002" y="4581291"/>
            <a:ext cx="90755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572FDAAC-D3F6-5E1F-4CAA-5C1B55564090}"/>
              </a:ext>
            </a:extLst>
          </p:cNvPr>
          <p:cNvSpPr txBox="1"/>
          <p:nvPr/>
        </p:nvSpPr>
        <p:spPr>
          <a:xfrm>
            <a:off x="2735823" y="534442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90°C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5A8FFEA-4396-7C96-FE1E-1B9DBFF9A97E}"/>
              </a:ext>
            </a:extLst>
          </p:cNvPr>
          <p:cNvSpPr txBox="1"/>
          <p:nvPr/>
        </p:nvSpPr>
        <p:spPr>
          <a:xfrm>
            <a:off x="3538413" y="539471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&lt;50°C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349347C-E92C-2D44-F613-67691ED15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7414" y="525313"/>
            <a:ext cx="802621" cy="971801"/>
          </a:xfrm>
          <a:prstGeom prst="rect">
            <a:avLst/>
          </a:prstGeom>
        </p:spPr>
      </p:pic>
      <p:sp>
        <p:nvSpPr>
          <p:cNvPr id="18" name="Ovaal 17">
            <a:extLst>
              <a:ext uri="{FF2B5EF4-FFF2-40B4-BE49-F238E27FC236}">
                <a16:creationId xmlns:a16="http://schemas.microsoft.com/office/drawing/2014/main" id="{850642C7-EECB-EC07-891F-A87AF348563D}"/>
              </a:ext>
            </a:extLst>
          </p:cNvPr>
          <p:cNvSpPr/>
          <p:nvPr/>
        </p:nvSpPr>
        <p:spPr>
          <a:xfrm>
            <a:off x="3364564" y="2879389"/>
            <a:ext cx="1018805" cy="101697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Warmtepomp</a:t>
            </a:r>
          </a:p>
        </p:txBody>
      </p:sp>
      <p:sp>
        <p:nvSpPr>
          <p:cNvPr id="20" name="Pijl: omlaag 19">
            <a:extLst>
              <a:ext uri="{FF2B5EF4-FFF2-40B4-BE49-F238E27FC236}">
                <a16:creationId xmlns:a16="http://schemas.microsoft.com/office/drawing/2014/main" id="{6E85D474-33EC-28C3-E03E-4396E42444E7}"/>
              </a:ext>
            </a:extLst>
          </p:cNvPr>
          <p:cNvSpPr/>
          <p:nvPr/>
        </p:nvSpPr>
        <p:spPr>
          <a:xfrm>
            <a:off x="3688080" y="2509520"/>
            <a:ext cx="386080" cy="36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1BC789-429D-3125-07CB-D60D15EC4CC5}"/>
              </a:ext>
            </a:extLst>
          </p:cNvPr>
          <p:cNvSpPr txBox="1"/>
          <p:nvPr/>
        </p:nvSpPr>
        <p:spPr>
          <a:xfrm>
            <a:off x="2855946" y="2443023"/>
            <a:ext cx="915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Energie uit </a:t>
            </a:r>
            <a:br>
              <a:rPr lang="nl-NL" sz="1200" dirty="0"/>
            </a:br>
            <a:r>
              <a:rPr lang="nl-NL" sz="1200" dirty="0"/>
              <a:t>water/lucht</a:t>
            </a:r>
          </a:p>
        </p:txBody>
      </p:sp>
      <p:sp>
        <p:nvSpPr>
          <p:cNvPr id="26" name="Pijl: omlaag 25">
            <a:extLst>
              <a:ext uri="{FF2B5EF4-FFF2-40B4-BE49-F238E27FC236}">
                <a16:creationId xmlns:a16="http://schemas.microsoft.com/office/drawing/2014/main" id="{73672638-EC31-24F5-8C62-4153ECF02D4E}"/>
              </a:ext>
            </a:extLst>
          </p:cNvPr>
          <p:cNvSpPr/>
          <p:nvPr/>
        </p:nvSpPr>
        <p:spPr>
          <a:xfrm rot="16200000">
            <a:off x="3084696" y="3246543"/>
            <a:ext cx="180000" cy="36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57DAEFF9-0CA2-53AE-BD9D-AF9EA870AB84}"/>
              </a:ext>
            </a:extLst>
          </p:cNvPr>
          <p:cNvSpPr txBox="1"/>
          <p:nvPr/>
        </p:nvSpPr>
        <p:spPr>
          <a:xfrm>
            <a:off x="2722880" y="3434080"/>
            <a:ext cx="63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Electra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0226FD7E-A1E1-B9AB-723D-3AD05FB18A57}"/>
              </a:ext>
            </a:extLst>
          </p:cNvPr>
          <p:cNvSpPr txBox="1"/>
          <p:nvPr/>
        </p:nvSpPr>
        <p:spPr>
          <a:xfrm>
            <a:off x="4310970" y="3634069"/>
            <a:ext cx="721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Warmte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37278F3-90AA-4634-B3FF-B17B751B8C92}"/>
              </a:ext>
            </a:extLst>
          </p:cNvPr>
          <p:cNvSpPr txBox="1"/>
          <p:nvPr/>
        </p:nvSpPr>
        <p:spPr>
          <a:xfrm>
            <a:off x="3137490" y="3907352"/>
            <a:ext cx="133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WP Concept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EFBA754E-903C-BC7C-57F7-16D35B00EBF6}"/>
              </a:ext>
            </a:extLst>
          </p:cNvPr>
          <p:cNvGrpSpPr/>
          <p:nvPr/>
        </p:nvGrpSpPr>
        <p:grpSpPr>
          <a:xfrm>
            <a:off x="4423718" y="3115701"/>
            <a:ext cx="722102" cy="547200"/>
            <a:chOff x="4423718" y="3115701"/>
            <a:chExt cx="722102" cy="547200"/>
          </a:xfrm>
        </p:grpSpPr>
        <p:sp>
          <p:nvSpPr>
            <p:cNvPr id="28" name="Pijl: omlaag 27">
              <a:extLst>
                <a:ext uri="{FF2B5EF4-FFF2-40B4-BE49-F238E27FC236}">
                  <a16:creationId xmlns:a16="http://schemas.microsoft.com/office/drawing/2014/main" id="{4DD09A9A-3A1D-FD15-F9E4-631B5F4C25FB}"/>
                </a:ext>
              </a:extLst>
            </p:cNvPr>
            <p:cNvSpPr/>
            <p:nvPr/>
          </p:nvSpPr>
          <p:spPr>
            <a:xfrm rot="16200000">
              <a:off x="4356341" y="3183078"/>
              <a:ext cx="547200" cy="41244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BAD631E1-D7BA-4B54-73FE-67B7D7DD3B9F}"/>
                </a:ext>
              </a:extLst>
            </p:cNvPr>
            <p:cNvSpPr txBox="1"/>
            <p:nvPr/>
          </p:nvSpPr>
          <p:spPr>
            <a:xfrm>
              <a:off x="4424519" y="3271678"/>
              <a:ext cx="721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kW</a:t>
              </a:r>
            </a:p>
          </p:txBody>
        </p:sp>
      </p:grpSp>
      <p:sp>
        <p:nvSpPr>
          <p:cNvPr id="33" name="Tekstvak 32">
            <a:extLst>
              <a:ext uri="{FF2B5EF4-FFF2-40B4-BE49-F238E27FC236}">
                <a16:creationId xmlns:a16="http://schemas.microsoft.com/office/drawing/2014/main" id="{CE2B1AA8-5B6A-D067-07A2-150E394D1249}"/>
              </a:ext>
            </a:extLst>
          </p:cNvPr>
          <p:cNvSpPr txBox="1"/>
          <p:nvPr/>
        </p:nvSpPr>
        <p:spPr>
          <a:xfrm>
            <a:off x="8262347" y="4314838"/>
            <a:ext cx="92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Soorten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FA6046F-227D-ADB2-6801-D74A71948970}"/>
              </a:ext>
            </a:extLst>
          </p:cNvPr>
          <p:cNvSpPr txBox="1"/>
          <p:nvPr/>
        </p:nvSpPr>
        <p:spPr>
          <a:xfrm>
            <a:off x="11064679" y="3399114"/>
            <a:ext cx="954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Centraal of lokaal verwarmd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6AB9C477-2E8B-26C0-02C4-0EC995EEF9C8}"/>
              </a:ext>
            </a:extLst>
          </p:cNvPr>
          <p:cNvSpPr txBox="1"/>
          <p:nvPr/>
        </p:nvSpPr>
        <p:spPr>
          <a:xfrm>
            <a:off x="9764199" y="2213678"/>
            <a:ext cx="95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Geluid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D52F9283-269A-E76C-B9A2-6F5E76E8408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6248" y="2364119"/>
            <a:ext cx="693190" cy="693190"/>
          </a:xfrm>
          <a:prstGeom prst="rect">
            <a:avLst/>
          </a:prstGeom>
        </p:spPr>
      </p:pic>
      <p:grpSp>
        <p:nvGrpSpPr>
          <p:cNvPr id="38" name="Groep 37">
            <a:extLst>
              <a:ext uri="{FF2B5EF4-FFF2-40B4-BE49-F238E27FC236}">
                <a16:creationId xmlns:a16="http://schemas.microsoft.com/office/drawing/2014/main" id="{A085B42A-D91C-617A-C55F-80847CAABF45}"/>
              </a:ext>
            </a:extLst>
          </p:cNvPr>
          <p:cNvGrpSpPr/>
          <p:nvPr/>
        </p:nvGrpSpPr>
        <p:grpSpPr>
          <a:xfrm>
            <a:off x="6663460" y="721582"/>
            <a:ext cx="1891774" cy="720395"/>
            <a:chOff x="8499805" y="1178263"/>
            <a:chExt cx="1891774" cy="720395"/>
          </a:xfrm>
        </p:grpSpPr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0D33EB9B-5636-90F1-00E0-5479497D5937}"/>
                </a:ext>
              </a:extLst>
            </p:cNvPr>
            <p:cNvSpPr txBox="1"/>
            <p:nvPr/>
          </p:nvSpPr>
          <p:spPr>
            <a:xfrm>
              <a:off x="8499805" y="1178263"/>
              <a:ext cx="471476" cy="720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nl-NL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€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D35F104D-AF54-FC82-145F-F2288E3C1356}"/>
                </a:ext>
              </a:extLst>
            </p:cNvPr>
            <p:cNvSpPr/>
            <p:nvPr/>
          </p:nvSpPr>
          <p:spPr>
            <a:xfrm>
              <a:off x="8971280" y="1178658"/>
              <a:ext cx="1420299" cy="72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 err="1">
                  <a:solidFill>
                    <a:schemeClr val="tx1"/>
                  </a:solidFill>
                </a:rPr>
                <a:t>Duurzaamheids</a:t>
              </a:r>
              <a:r>
                <a:rPr lang="nl-NL" sz="1200" dirty="0">
                  <a:solidFill>
                    <a:schemeClr val="tx1"/>
                  </a:solidFill>
                </a:rPr>
                <a:t> </a:t>
              </a:r>
              <a:br>
                <a:rPr lang="nl-NL" sz="1200" dirty="0">
                  <a:solidFill>
                    <a:schemeClr val="tx1"/>
                  </a:solidFill>
                </a:rPr>
              </a:br>
              <a:r>
                <a:rPr lang="nl-NL" sz="1200" dirty="0">
                  <a:solidFill>
                    <a:schemeClr val="tx1"/>
                  </a:solidFill>
                </a:rPr>
                <a:t>lening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Subsidie</a:t>
              </a:r>
            </a:p>
          </p:txBody>
        </p: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4BF930AB-278D-6DE4-A1FF-CB4D600AE319}"/>
              </a:ext>
            </a:extLst>
          </p:cNvPr>
          <p:cNvGrpSpPr/>
          <p:nvPr/>
        </p:nvGrpSpPr>
        <p:grpSpPr>
          <a:xfrm>
            <a:off x="8699666" y="730717"/>
            <a:ext cx="1891774" cy="720395"/>
            <a:chOff x="8499805" y="1178263"/>
            <a:chExt cx="1891774" cy="720395"/>
          </a:xfrm>
        </p:grpSpPr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0C53C481-900F-8B4E-E56A-F7709F72B9AA}"/>
                </a:ext>
              </a:extLst>
            </p:cNvPr>
            <p:cNvSpPr txBox="1"/>
            <p:nvPr/>
          </p:nvSpPr>
          <p:spPr>
            <a:xfrm>
              <a:off x="8499805" y="1178263"/>
              <a:ext cx="471476" cy="720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nl-NL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€</a:t>
              </a: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F9886D4F-7362-A13E-752B-4864F02FB031}"/>
                </a:ext>
              </a:extLst>
            </p:cNvPr>
            <p:cNvSpPr/>
            <p:nvPr/>
          </p:nvSpPr>
          <p:spPr>
            <a:xfrm>
              <a:off x="8971280" y="1178658"/>
              <a:ext cx="1420299" cy="72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 err="1">
                  <a:solidFill>
                    <a:schemeClr val="tx1"/>
                  </a:solidFill>
                </a:rPr>
                <a:t>Initiele</a:t>
              </a:r>
              <a:r>
                <a:rPr lang="nl-NL" sz="1200" dirty="0">
                  <a:solidFill>
                    <a:schemeClr val="tx1"/>
                  </a:solidFill>
                </a:rPr>
                <a:t> kosten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Jaarlijkse kosten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Verschil CV</a:t>
              </a:r>
            </a:p>
          </p:txBody>
        </p:sp>
      </p:grpSp>
      <p:sp>
        <p:nvSpPr>
          <p:cNvPr id="41" name="Tekstvak 40">
            <a:extLst>
              <a:ext uri="{FF2B5EF4-FFF2-40B4-BE49-F238E27FC236}">
                <a16:creationId xmlns:a16="http://schemas.microsoft.com/office/drawing/2014/main" id="{EC0070FF-8285-10D7-B3F8-8F5C1F041149}"/>
              </a:ext>
            </a:extLst>
          </p:cNvPr>
          <p:cNvSpPr txBox="1"/>
          <p:nvPr/>
        </p:nvSpPr>
        <p:spPr>
          <a:xfrm>
            <a:off x="6395344" y="5232662"/>
            <a:ext cx="1826185" cy="10156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Ruimte</a:t>
            </a:r>
            <a:br>
              <a:rPr lang="nl-NL" sz="1200" dirty="0"/>
            </a:br>
            <a:br>
              <a:rPr lang="nl-NL" sz="1200" dirty="0"/>
            </a:br>
            <a:br>
              <a:rPr lang="nl-NL" sz="1200" dirty="0"/>
            </a:br>
            <a:br>
              <a:rPr lang="nl-NL" sz="1200" dirty="0"/>
            </a:br>
            <a:endParaRPr lang="nl-NL" sz="1200" dirty="0"/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6F8A1755-552C-47B0-7496-7D6BD254414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4108" y="5220600"/>
            <a:ext cx="1176116" cy="1176116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90577C38-820F-49BC-B741-30E7F42AB40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1520" y="2994596"/>
            <a:ext cx="599191" cy="339813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D84492AB-5957-1C69-2A5C-BD9EF6C4183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3719" y="5628575"/>
            <a:ext cx="1048538" cy="699025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349C73EF-EBA2-4B0F-A877-BBF87BBF16D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1649" t="19390" r="43022"/>
          <a:stretch/>
        </p:blipFill>
        <p:spPr>
          <a:xfrm>
            <a:off x="7805483" y="5558547"/>
            <a:ext cx="358490" cy="619488"/>
          </a:xfrm>
          <a:prstGeom prst="rect">
            <a:avLst/>
          </a:prstGeom>
        </p:spPr>
      </p:pic>
      <p:sp>
        <p:nvSpPr>
          <p:cNvPr id="53" name="Tekstvak 52">
            <a:extLst>
              <a:ext uri="{FF2B5EF4-FFF2-40B4-BE49-F238E27FC236}">
                <a16:creationId xmlns:a16="http://schemas.microsoft.com/office/drawing/2014/main" id="{8C3FE556-E194-847B-A562-9D03CEEDACEE}"/>
              </a:ext>
            </a:extLst>
          </p:cNvPr>
          <p:cNvSpPr txBox="1"/>
          <p:nvPr/>
        </p:nvSpPr>
        <p:spPr>
          <a:xfrm>
            <a:off x="4717655" y="673013"/>
            <a:ext cx="609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Spaar-</a:t>
            </a:r>
          </a:p>
          <a:p>
            <a:r>
              <a:rPr lang="nl-NL" sz="1100" dirty="0"/>
              <a:t>douche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F2D2E2B0-3A51-5F5F-7FE0-CC784B855BF5}"/>
              </a:ext>
            </a:extLst>
          </p:cNvPr>
          <p:cNvSpPr txBox="1"/>
          <p:nvPr/>
        </p:nvSpPr>
        <p:spPr>
          <a:xfrm>
            <a:off x="4798128" y="1200410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Bad</a:t>
            </a:r>
            <a:endParaRPr lang="nl-NL" dirty="0"/>
          </a:p>
        </p:txBody>
      </p:sp>
      <p:pic>
        <p:nvPicPr>
          <p:cNvPr id="55" name="Afbeelding 54">
            <a:extLst>
              <a:ext uri="{FF2B5EF4-FFF2-40B4-BE49-F238E27FC236}">
                <a16:creationId xmlns:a16="http://schemas.microsoft.com/office/drawing/2014/main" id="{C240016A-08AC-8ECF-1740-D0C9FA6F39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416" y="5608991"/>
            <a:ext cx="714927" cy="595772"/>
          </a:xfrm>
          <a:prstGeom prst="rect">
            <a:avLst/>
          </a:prstGeom>
        </p:spPr>
      </p:pic>
      <p:sp>
        <p:nvSpPr>
          <p:cNvPr id="60" name="Tekstvak 59">
            <a:extLst>
              <a:ext uri="{FF2B5EF4-FFF2-40B4-BE49-F238E27FC236}">
                <a16:creationId xmlns:a16="http://schemas.microsoft.com/office/drawing/2014/main" id="{027A4B30-7EC5-76CC-52AA-23DEDC07257B}"/>
              </a:ext>
            </a:extLst>
          </p:cNvPr>
          <p:cNvSpPr txBox="1"/>
          <p:nvPr/>
        </p:nvSpPr>
        <p:spPr>
          <a:xfrm>
            <a:off x="8614204" y="5056290"/>
            <a:ext cx="114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/>
              <a:t>Warmwater</a:t>
            </a:r>
          </a:p>
          <a:p>
            <a:pPr algn="ctr"/>
            <a:r>
              <a:rPr lang="nl-NL" sz="1200" dirty="0"/>
              <a:t>(na)verwarmen</a:t>
            </a:r>
          </a:p>
        </p:txBody>
      </p:sp>
      <p:pic>
        <p:nvPicPr>
          <p:cNvPr id="2060" name="Picture 12" descr="Het verschil tussen een 1 fase of 3 fase aansluiting">
            <a:extLst>
              <a:ext uri="{FF2B5EF4-FFF2-40B4-BE49-F238E27FC236}">
                <a16:creationId xmlns:a16="http://schemas.microsoft.com/office/drawing/2014/main" id="{C886E5CF-4374-B731-CF83-06C637C8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438" y="5232662"/>
            <a:ext cx="1223079" cy="10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kstvak 61">
            <a:extLst>
              <a:ext uri="{FF2B5EF4-FFF2-40B4-BE49-F238E27FC236}">
                <a16:creationId xmlns:a16="http://schemas.microsoft.com/office/drawing/2014/main" id="{5D5A8424-84D9-09C6-D72C-6975C2E28A14}"/>
              </a:ext>
            </a:extLst>
          </p:cNvPr>
          <p:cNvSpPr txBox="1"/>
          <p:nvPr/>
        </p:nvSpPr>
        <p:spPr>
          <a:xfrm>
            <a:off x="7747783" y="6318353"/>
            <a:ext cx="261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Impact op installatie/Infra</a:t>
            </a:r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43CDCD1D-8D1D-BF32-CC57-932C204CAC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70928" y="5648423"/>
            <a:ext cx="553998" cy="461665"/>
          </a:xfrm>
          <a:prstGeom prst="rect">
            <a:avLst/>
          </a:prstGeom>
        </p:spPr>
      </p:pic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927785B8-7BE3-4729-A8A3-26F5CB6B2CC6}"/>
              </a:ext>
            </a:extLst>
          </p:cNvPr>
          <p:cNvCxnSpPr/>
          <p:nvPr/>
        </p:nvCxnSpPr>
        <p:spPr>
          <a:xfrm>
            <a:off x="3553594" y="962452"/>
            <a:ext cx="0" cy="4919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FB6962B3-FC73-B637-FFE9-C86CBF7C3B85}"/>
              </a:ext>
            </a:extLst>
          </p:cNvPr>
          <p:cNvCxnSpPr>
            <a:cxnSpLocks/>
          </p:cNvCxnSpPr>
          <p:nvPr/>
        </p:nvCxnSpPr>
        <p:spPr>
          <a:xfrm>
            <a:off x="3308684" y="1210570"/>
            <a:ext cx="437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hoek 64">
            <a:extLst>
              <a:ext uri="{FF2B5EF4-FFF2-40B4-BE49-F238E27FC236}">
                <a16:creationId xmlns:a16="http://schemas.microsoft.com/office/drawing/2014/main" id="{364EB767-A21D-6BE8-60DD-290232D6A03D}"/>
              </a:ext>
            </a:extLst>
          </p:cNvPr>
          <p:cNvSpPr/>
          <p:nvPr/>
        </p:nvSpPr>
        <p:spPr>
          <a:xfrm>
            <a:off x="6308888" y="4832578"/>
            <a:ext cx="5568151" cy="188200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0AFDA30-CB9E-C6B2-B67D-9FA031B67239}"/>
              </a:ext>
            </a:extLst>
          </p:cNvPr>
          <p:cNvSpPr txBox="1"/>
          <p:nvPr/>
        </p:nvSpPr>
        <p:spPr>
          <a:xfrm>
            <a:off x="8005899" y="1494793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Financiën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08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8203E-F68C-2FC6-5B2C-64E20E9B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Impact op huis installatie / omgeving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01745D6-1D4D-3DBA-44C6-78EEE7CA6D3B}"/>
              </a:ext>
            </a:extLst>
          </p:cNvPr>
          <p:cNvSpPr txBox="1"/>
          <p:nvPr/>
        </p:nvSpPr>
        <p:spPr>
          <a:xfrm>
            <a:off x="413733" y="2548479"/>
            <a:ext cx="2993612" cy="3354765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               Ruimte</a:t>
            </a:r>
          </a:p>
          <a:p>
            <a:pPr algn="ctr"/>
            <a:endParaRPr lang="nl-NL" sz="2800" dirty="0"/>
          </a:p>
          <a:p>
            <a:pPr algn="ctr"/>
            <a:endParaRPr lang="nl-NL" sz="1200" dirty="0"/>
          </a:p>
          <a:p>
            <a:pPr algn="ctr"/>
            <a:endParaRPr lang="nl-NL" sz="1200" dirty="0"/>
          </a:p>
          <a:p>
            <a:pPr algn="ctr"/>
            <a:endParaRPr lang="nl-NL" sz="1200" dirty="0"/>
          </a:p>
          <a:p>
            <a:pPr algn="ctr"/>
            <a:endParaRPr lang="nl-NL" sz="1200" dirty="0"/>
          </a:p>
          <a:p>
            <a:pPr algn="ctr"/>
            <a:endParaRPr lang="nl-NL" sz="1200" dirty="0"/>
          </a:p>
          <a:p>
            <a:pPr algn="ctr"/>
            <a:endParaRPr lang="nl-NL" sz="1200" dirty="0"/>
          </a:p>
          <a:p>
            <a:pPr algn="ctr"/>
            <a:endParaRPr lang="nl-NL" sz="1200" dirty="0"/>
          </a:p>
          <a:p>
            <a:pPr algn="ctr"/>
            <a:endParaRPr lang="nl-NL" sz="1200" dirty="0"/>
          </a:p>
          <a:p>
            <a:pPr algn="ctr"/>
            <a:br>
              <a:rPr lang="nl-NL" sz="1200" dirty="0"/>
            </a:br>
            <a:br>
              <a:rPr lang="nl-NL" sz="1200" dirty="0"/>
            </a:br>
            <a:br>
              <a:rPr lang="nl-NL" sz="1200" dirty="0"/>
            </a:br>
            <a:br>
              <a:rPr lang="nl-NL" sz="1200" dirty="0"/>
            </a:br>
            <a:endParaRPr lang="nl-NL" sz="12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B7A7E59-6BC3-C9C7-4A37-CDDC071F2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18" t="9012" r="27219" b="10938"/>
          <a:stretch/>
        </p:blipFill>
        <p:spPr>
          <a:xfrm>
            <a:off x="597487" y="2547329"/>
            <a:ext cx="1231056" cy="219665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4033550-3269-742C-D4EA-49ECB14200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8" y="4412915"/>
            <a:ext cx="2374321" cy="158288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006BD93-490F-6BEA-CC9A-3995ABE8ED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49" t="19390" r="43022"/>
          <a:stretch/>
        </p:blipFill>
        <p:spPr>
          <a:xfrm>
            <a:off x="1977813" y="3392164"/>
            <a:ext cx="1319418" cy="228001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329D9C5-3713-F5A5-7451-98AEFE755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004" y="3949165"/>
            <a:ext cx="1590676" cy="1325562"/>
          </a:xfrm>
          <a:prstGeom prst="rect">
            <a:avLst/>
          </a:prstGeom>
        </p:spPr>
      </p:pic>
      <p:pic>
        <p:nvPicPr>
          <p:cNvPr id="15" name="Picture 12" descr="Het verschil tussen een 1 fase of 3 fase aansluiting">
            <a:extLst>
              <a:ext uri="{FF2B5EF4-FFF2-40B4-BE49-F238E27FC236}">
                <a16:creationId xmlns:a16="http://schemas.microsoft.com/office/drawing/2014/main" id="{16DCAFF7-A54D-4545-FF07-32F743236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38" y="3269747"/>
            <a:ext cx="2405977" cy="200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2109952F-29F8-A716-AAE3-D83F2F83D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2349" y="4112322"/>
            <a:ext cx="1183334" cy="986112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83DA42D9-3FBB-CA65-9373-51F7F5009AF5}"/>
              </a:ext>
            </a:extLst>
          </p:cNvPr>
          <p:cNvSpPr txBox="1"/>
          <p:nvPr/>
        </p:nvSpPr>
        <p:spPr>
          <a:xfrm>
            <a:off x="3556615" y="2547329"/>
            <a:ext cx="2789604" cy="3293209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Warmwater</a:t>
            </a:r>
            <a:br>
              <a:rPr lang="nl-NL" sz="2800" dirty="0"/>
            </a:br>
            <a:r>
              <a:rPr lang="nl-NL" sz="2800" dirty="0"/>
              <a:t>(na)verwarmen</a:t>
            </a:r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endParaRPr lang="nl-NL" sz="1200" dirty="0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F655D9BD-CE36-1164-0FBD-BE41AF6C94F7}"/>
              </a:ext>
            </a:extLst>
          </p:cNvPr>
          <p:cNvSpPr txBox="1"/>
          <p:nvPr/>
        </p:nvSpPr>
        <p:spPr>
          <a:xfrm>
            <a:off x="6469634" y="2547329"/>
            <a:ext cx="2586929" cy="3354765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Meterkast</a:t>
            </a:r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endParaRPr lang="nl-NL" dirty="0"/>
          </a:p>
          <a:p>
            <a:pPr algn="ctr"/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2C48E4-C716-6F21-E68F-C8C169B1BCA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7345" y="3299060"/>
            <a:ext cx="693190" cy="69319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6A5EDC7-3CDA-B172-BF98-D0EB6FF5E26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6542" y="3327057"/>
            <a:ext cx="1384655" cy="78526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55B55F-0080-B0DE-7D83-47F3AA5DE625}"/>
              </a:ext>
            </a:extLst>
          </p:cNvPr>
          <p:cNvSpPr txBox="1"/>
          <p:nvPr/>
        </p:nvSpPr>
        <p:spPr>
          <a:xfrm>
            <a:off x="9191338" y="4272237"/>
            <a:ext cx="26155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Vergunning indicatie: </a:t>
            </a:r>
            <a:br>
              <a:rPr lang="nl-NL" dirty="0"/>
            </a:br>
            <a:r>
              <a:rPr lang="nl-NL" dirty="0"/>
              <a:t>- Bij monument</a:t>
            </a:r>
          </a:p>
          <a:p>
            <a:r>
              <a:rPr lang="nl-NL" dirty="0"/>
              <a:t>- Bodem warmtepomp</a:t>
            </a:r>
          </a:p>
          <a:p>
            <a:r>
              <a:rPr lang="nl-NL" dirty="0"/>
              <a:t>- Goed zichtbaar (grootte)</a:t>
            </a:r>
            <a:br>
              <a:rPr lang="nl-NL" dirty="0"/>
            </a:br>
            <a:r>
              <a:rPr lang="nl-NL" dirty="0"/>
              <a:t>      </a:t>
            </a:r>
            <a:r>
              <a:rPr lang="nl-NL" i="1" u="sng" dirty="0"/>
              <a:t>Omgevingsloket.nl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8D8F10B-3E14-0328-05AE-569CAEA59AB3}"/>
              </a:ext>
            </a:extLst>
          </p:cNvPr>
          <p:cNvSpPr txBox="1"/>
          <p:nvPr/>
        </p:nvSpPr>
        <p:spPr>
          <a:xfrm>
            <a:off x="9191338" y="2561610"/>
            <a:ext cx="2586929" cy="3323987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Omgeving</a:t>
            </a:r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endParaRPr lang="nl-NL" dirty="0"/>
          </a:p>
          <a:p>
            <a:pPr algn="ctr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0353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CE46D-B61C-FE9F-7301-5A9FC28C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Verduurzamings</a:t>
            </a:r>
            <a:r>
              <a:rPr lang="nl-NL" dirty="0"/>
              <a:t> route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1DD35B-6624-CA0C-468E-AAB1FEF53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542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741DE-7BB1-1980-44F9-2797ACCEF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EC2EB-23E4-DB40-0287-AE90BE97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9031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Verduurzamings</a:t>
            </a:r>
            <a:r>
              <a:rPr lang="nl-NL" dirty="0"/>
              <a:t> route verwarming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C3FAAE5-0D65-404C-A762-C059325CB1FC}"/>
              </a:ext>
            </a:extLst>
          </p:cNvPr>
          <p:cNvSpPr txBox="1"/>
          <p:nvPr/>
        </p:nvSpPr>
        <p:spPr>
          <a:xfrm>
            <a:off x="5229859" y="1270000"/>
            <a:ext cx="140378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Warm water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EE5FD79-D73D-B2AA-1A6A-541EEF1AED47}"/>
              </a:ext>
            </a:extLst>
          </p:cNvPr>
          <p:cNvSpPr txBox="1"/>
          <p:nvPr/>
        </p:nvSpPr>
        <p:spPr>
          <a:xfrm>
            <a:off x="2761484" y="1270000"/>
            <a:ext cx="137569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Verwarming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80EFF57-64F5-3FEB-8467-7C5A94A34231}"/>
              </a:ext>
            </a:extLst>
          </p:cNvPr>
          <p:cNvSpPr txBox="1"/>
          <p:nvPr/>
        </p:nvSpPr>
        <p:spPr>
          <a:xfrm>
            <a:off x="4133084" y="1273572"/>
            <a:ext cx="1096775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Combi CV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EDA4FF3-ECDF-E649-A225-8D62A0A89E8E}"/>
              </a:ext>
            </a:extLst>
          </p:cNvPr>
          <p:cNvSpPr txBox="1"/>
          <p:nvPr/>
        </p:nvSpPr>
        <p:spPr>
          <a:xfrm>
            <a:off x="3380159" y="3083282"/>
            <a:ext cx="878767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algn="ctr">
              <a:defRPr/>
            </a:lvl1pPr>
          </a:lstStyle>
          <a:p>
            <a:r>
              <a:rPr lang="nl-NL" dirty="0"/>
              <a:t>WP+CV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CAC0854-B14F-D8FA-BC93-814B84425EA5}"/>
              </a:ext>
            </a:extLst>
          </p:cNvPr>
          <p:cNvSpPr txBox="1"/>
          <p:nvPr/>
        </p:nvSpPr>
        <p:spPr>
          <a:xfrm>
            <a:off x="2258563" y="4505681"/>
            <a:ext cx="1250663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/>
            </a:lvl1pPr>
          </a:lstStyle>
          <a:p>
            <a:pPr algn="ctr"/>
            <a:r>
              <a:rPr lang="nl-NL" dirty="0"/>
              <a:t>WP</a:t>
            </a:r>
          </a:p>
          <a:p>
            <a:pPr algn="ctr"/>
            <a:endParaRPr lang="nl-NL" dirty="0"/>
          </a:p>
        </p:txBody>
      </p:sp>
      <p:cxnSp>
        <p:nvCxnSpPr>
          <p:cNvPr id="15" name="Verbindingslijn: gekromd 14">
            <a:extLst>
              <a:ext uri="{FF2B5EF4-FFF2-40B4-BE49-F238E27FC236}">
                <a16:creationId xmlns:a16="http://schemas.microsoft.com/office/drawing/2014/main" id="{9A5E62DD-2612-8DC1-2D4E-9374B66711A3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16200000" flipH="1">
            <a:off x="2912463" y="2176202"/>
            <a:ext cx="1443950" cy="37021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erbindingslijn: gekromd 15">
            <a:extLst>
              <a:ext uri="{FF2B5EF4-FFF2-40B4-BE49-F238E27FC236}">
                <a16:creationId xmlns:a16="http://schemas.microsoft.com/office/drawing/2014/main" id="{CF273D5B-4516-0B3A-1C86-9987A084E3E2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2825186" y="3511323"/>
            <a:ext cx="1053067" cy="93564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9246252F-E22B-5550-1C52-1416CF506A98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rot="5400000">
            <a:off x="1733440" y="2789787"/>
            <a:ext cx="2866349" cy="56543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818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36B64-ADFB-11FC-053C-0B7C36862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E102B-AB2F-EFFA-114C-0700D79A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9031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Verduurzamings</a:t>
            </a:r>
            <a:r>
              <a:rPr lang="nl-NL" dirty="0"/>
              <a:t> route warm water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73CE860-5E32-A97D-CAE4-E67399F9FB5C}"/>
              </a:ext>
            </a:extLst>
          </p:cNvPr>
          <p:cNvSpPr txBox="1"/>
          <p:nvPr/>
        </p:nvSpPr>
        <p:spPr>
          <a:xfrm>
            <a:off x="5229859" y="1270000"/>
            <a:ext cx="140378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Warm water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33B8AB1-CA01-61DA-3CE7-5B36950609B3}"/>
              </a:ext>
            </a:extLst>
          </p:cNvPr>
          <p:cNvSpPr txBox="1"/>
          <p:nvPr/>
        </p:nvSpPr>
        <p:spPr>
          <a:xfrm>
            <a:off x="2761484" y="1270000"/>
            <a:ext cx="137569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Verwarming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B629E7-8D26-4131-461C-DD71750E7F85}"/>
              </a:ext>
            </a:extLst>
          </p:cNvPr>
          <p:cNvSpPr txBox="1"/>
          <p:nvPr/>
        </p:nvSpPr>
        <p:spPr>
          <a:xfrm>
            <a:off x="4133084" y="1273572"/>
            <a:ext cx="1096775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Combi CV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11BED51-1DFB-4185-7579-781C5942ECEC}"/>
              </a:ext>
            </a:extLst>
          </p:cNvPr>
          <p:cNvSpPr txBox="1"/>
          <p:nvPr/>
        </p:nvSpPr>
        <p:spPr>
          <a:xfrm>
            <a:off x="3380159" y="3083282"/>
            <a:ext cx="878767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algn="ctr">
              <a:defRPr/>
            </a:lvl1pPr>
          </a:lstStyle>
          <a:p>
            <a:r>
              <a:rPr lang="nl-NL" dirty="0"/>
              <a:t>WP+CV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E7BFC4F-389D-3652-100F-D5F47FE22E99}"/>
              </a:ext>
            </a:extLst>
          </p:cNvPr>
          <p:cNvSpPr txBox="1"/>
          <p:nvPr/>
        </p:nvSpPr>
        <p:spPr>
          <a:xfrm>
            <a:off x="2258563" y="4505681"/>
            <a:ext cx="1250663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/>
            </a:lvl1pPr>
          </a:lstStyle>
          <a:p>
            <a:pPr algn="ctr"/>
            <a:r>
              <a:rPr lang="nl-NL" dirty="0"/>
              <a:t>WP</a:t>
            </a:r>
          </a:p>
          <a:p>
            <a:pPr algn="ctr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E70C0C9-165E-6C2B-DA7B-AD4E911089D9}"/>
              </a:ext>
            </a:extLst>
          </p:cNvPr>
          <p:cNvSpPr txBox="1"/>
          <p:nvPr/>
        </p:nvSpPr>
        <p:spPr>
          <a:xfrm>
            <a:off x="5646419" y="4505683"/>
            <a:ext cx="1250663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/>
            </a:lvl1pPr>
          </a:lstStyle>
          <a:p>
            <a:pPr algn="ctr"/>
            <a:r>
              <a:rPr lang="nl-NL" dirty="0"/>
              <a:t>Electrische </a:t>
            </a:r>
          </a:p>
          <a:p>
            <a:pPr algn="ctr"/>
            <a:r>
              <a:rPr lang="nl-NL" dirty="0"/>
              <a:t>Boiler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637D280-D785-85CF-609F-75AAEEAF2D8A}"/>
              </a:ext>
            </a:extLst>
          </p:cNvPr>
          <p:cNvSpPr txBox="1"/>
          <p:nvPr/>
        </p:nvSpPr>
        <p:spPr>
          <a:xfrm>
            <a:off x="7186238" y="4505682"/>
            <a:ext cx="1250663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/>
            </a:lvl1pPr>
          </a:lstStyle>
          <a:p>
            <a:pPr algn="ctr"/>
            <a:r>
              <a:rPr lang="nl-NL" dirty="0"/>
              <a:t>WP </a:t>
            </a:r>
          </a:p>
          <a:p>
            <a:pPr algn="ctr"/>
            <a:r>
              <a:rPr lang="nl-NL" dirty="0"/>
              <a:t>Boiler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B254C45-35EA-63CC-3104-2AAD4E63CFE2}"/>
              </a:ext>
            </a:extLst>
          </p:cNvPr>
          <p:cNvSpPr txBox="1"/>
          <p:nvPr/>
        </p:nvSpPr>
        <p:spPr>
          <a:xfrm>
            <a:off x="8737582" y="4506744"/>
            <a:ext cx="1368644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/>
            </a:lvl1pPr>
          </a:lstStyle>
          <a:p>
            <a:pPr algn="ctr"/>
            <a:r>
              <a:rPr lang="nl-NL" dirty="0"/>
              <a:t>Doorstroom </a:t>
            </a:r>
          </a:p>
          <a:p>
            <a:pPr algn="ctr"/>
            <a:r>
              <a:rPr lang="nl-NL" dirty="0"/>
              <a:t>Verwarmer</a:t>
            </a:r>
          </a:p>
        </p:txBody>
      </p:sp>
      <p:cxnSp>
        <p:nvCxnSpPr>
          <p:cNvPr id="23" name="Verbindingslijn: gekromd 22">
            <a:extLst>
              <a:ext uri="{FF2B5EF4-FFF2-40B4-BE49-F238E27FC236}">
                <a16:creationId xmlns:a16="http://schemas.microsoft.com/office/drawing/2014/main" id="{A3C0134A-85E4-CFA3-6546-CE1DE56E2C02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rot="5400000">
            <a:off x="4153672" y="1305204"/>
            <a:ext cx="1443950" cy="2112207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Verbindingslijn: gekromd 25">
            <a:extLst>
              <a:ext uri="{FF2B5EF4-FFF2-40B4-BE49-F238E27FC236}">
                <a16:creationId xmlns:a16="http://schemas.microsoft.com/office/drawing/2014/main" id="{B7D04ED5-DD5F-16CC-C597-C99CCF50BB76}"/>
              </a:ext>
            </a:extLst>
          </p:cNvPr>
          <p:cNvCxnSpPr>
            <a:cxnSpLocks/>
          </p:cNvCxnSpPr>
          <p:nvPr/>
        </p:nvCxnSpPr>
        <p:spPr>
          <a:xfrm rot="5400000">
            <a:off x="2784546" y="3511323"/>
            <a:ext cx="1053067" cy="935648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Verbindingslijn: gekromd 29">
            <a:extLst>
              <a:ext uri="{FF2B5EF4-FFF2-40B4-BE49-F238E27FC236}">
                <a16:creationId xmlns:a16="http://schemas.microsoft.com/office/drawing/2014/main" id="{BBE349D5-3DF8-512D-4896-AE21CB7AE092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rot="16200000" flipH="1">
            <a:off x="4668575" y="2902506"/>
            <a:ext cx="2866351" cy="340001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erbindingslijn: gekromd 31">
            <a:extLst>
              <a:ext uri="{FF2B5EF4-FFF2-40B4-BE49-F238E27FC236}">
                <a16:creationId xmlns:a16="http://schemas.microsoft.com/office/drawing/2014/main" id="{54DD3F68-9147-A4D7-50C8-F765AC123861}"/>
              </a:ext>
            </a:extLst>
          </p:cNvPr>
          <p:cNvCxnSpPr>
            <a:cxnSpLocks/>
            <a:stCxn id="4" idx="2"/>
            <a:endCxn id="12" idx="0"/>
          </p:cNvCxnSpPr>
          <p:nvPr/>
        </p:nvCxnSpPr>
        <p:spPr>
          <a:xfrm rot="16200000" flipH="1">
            <a:off x="5438485" y="2132597"/>
            <a:ext cx="2866350" cy="1879820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ingslijn: gekromd 34">
            <a:extLst>
              <a:ext uri="{FF2B5EF4-FFF2-40B4-BE49-F238E27FC236}">
                <a16:creationId xmlns:a16="http://schemas.microsoft.com/office/drawing/2014/main" id="{83F87ADA-740E-5504-DF56-600D1FBB9FF1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 rot="16200000" flipH="1">
            <a:off x="6243121" y="1327961"/>
            <a:ext cx="2867412" cy="3490154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Verbindingslijn: gekromd 53">
            <a:extLst>
              <a:ext uri="{FF2B5EF4-FFF2-40B4-BE49-F238E27FC236}">
                <a16:creationId xmlns:a16="http://schemas.microsoft.com/office/drawing/2014/main" id="{E28FA41D-D94D-80AB-2B24-F64AFE2751C6}"/>
              </a:ext>
            </a:extLst>
          </p:cNvPr>
          <p:cNvCxnSpPr>
            <a:cxnSpLocks/>
            <a:stCxn id="4" idx="2"/>
            <a:endCxn id="10" idx="3"/>
          </p:cNvCxnSpPr>
          <p:nvPr/>
        </p:nvCxnSpPr>
        <p:spPr>
          <a:xfrm rot="5400000">
            <a:off x="3125731" y="2022827"/>
            <a:ext cx="3189515" cy="2422524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Verbindingslijn: gekromd 70">
            <a:extLst>
              <a:ext uri="{FF2B5EF4-FFF2-40B4-BE49-F238E27FC236}">
                <a16:creationId xmlns:a16="http://schemas.microsoft.com/office/drawing/2014/main" id="{22F1136C-D909-EA69-E89B-B4442D804EFE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4258926" y="3267948"/>
            <a:ext cx="2012825" cy="1237735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Verbindingslijn: gekromd 74">
            <a:extLst>
              <a:ext uri="{FF2B5EF4-FFF2-40B4-BE49-F238E27FC236}">
                <a16:creationId xmlns:a16="http://schemas.microsoft.com/office/drawing/2014/main" id="{6A0FA2CE-E428-446F-E21B-AE783E220CFE}"/>
              </a:ext>
            </a:extLst>
          </p:cNvPr>
          <p:cNvCxnSpPr>
            <a:cxnSpLocks/>
            <a:stCxn id="9" idx="3"/>
            <a:endCxn id="12" idx="0"/>
          </p:cNvCxnSpPr>
          <p:nvPr/>
        </p:nvCxnSpPr>
        <p:spPr>
          <a:xfrm>
            <a:off x="4258926" y="3267948"/>
            <a:ext cx="3552644" cy="1237734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Verbindingslijn: gekromd 77">
            <a:extLst>
              <a:ext uri="{FF2B5EF4-FFF2-40B4-BE49-F238E27FC236}">
                <a16:creationId xmlns:a16="http://schemas.microsoft.com/office/drawing/2014/main" id="{6C0C2D8D-A7C1-A814-3FC2-905D75EE5062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>
            <a:off x="4258926" y="3267948"/>
            <a:ext cx="5162978" cy="1238796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ep 2">
            <a:extLst>
              <a:ext uri="{FF2B5EF4-FFF2-40B4-BE49-F238E27FC236}">
                <a16:creationId xmlns:a16="http://schemas.microsoft.com/office/drawing/2014/main" id="{9DC5DA7F-8AEC-6E8C-BF02-1B466BB7F4F5}"/>
              </a:ext>
            </a:extLst>
          </p:cNvPr>
          <p:cNvGrpSpPr/>
          <p:nvPr/>
        </p:nvGrpSpPr>
        <p:grpSpPr>
          <a:xfrm>
            <a:off x="6240431" y="5152013"/>
            <a:ext cx="1676400" cy="1136133"/>
            <a:chOff x="6240431" y="5152013"/>
            <a:chExt cx="1676400" cy="1136133"/>
          </a:xfrm>
        </p:grpSpPr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A1DEE921-07E6-33C6-F766-E0197FC346F3}"/>
                </a:ext>
              </a:extLst>
            </p:cNvPr>
            <p:cNvSpPr/>
            <p:nvPr/>
          </p:nvSpPr>
          <p:spPr>
            <a:xfrm>
              <a:off x="6240431" y="5641815"/>
              <a:ext cx="1676400" cy="646331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Energie Opslag</a:t>
              </a:r>
            </a:p>
          </p:txBody>
        </p:sp>
        <p:cxnSp>
          <p:nvCxnSpPr>
            <p:cNvPr id="83" name="Rechte verbindingslijn met pijl 82">
              <a:extLst>
                <a:ext uri="{FF2B5EF4-FFF2-40B4-BE49-F238E27FC236}">
                  <a16:creationId xmlns:a16="http://schemas.microsoft.com/office/drawing/2014/main" id="{DD8E04D1-4EAB-3C8A-900C-9A4A99EBAE6E}"/>
                </a:ext>
              </a:extLst>
            </p:cNvPr>
            <p:cNvCxnSpPr>
              <a:cxnSpLocks/>
              <a:stCxn id="81" idx="0"/>
              <a:endCxn id="11" idx="2"/>
            </p:cNvCxnSpPr>
            <p:nvPr/>
          </p:nvCxnSpPr>
          <p:spPr>
            <a:xfrm flipH="1" flipV="1">
              <a:off x="6271751" y="5152014"/>
              <a:ext cx="806880" cy="4898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met pijl 83">
              <a:extLst>
                <a:ext uri="{FF2B5EF4-FFF2-40B4-BE49-F238E27FC236}">
                  <a16:creationId xmlns:a16="http://schemas.microsoft.com/office/drawing/2014/main" id="{96224B51-DA51-7EC0-0761-872AFB5EA1F5}"/>
                </a:ext>
              </a:extLst>
            </p:cNvPr>
            <p:cNvCxnSpPr>
              <a:cxnSpLocks/>
              <a:stCxn id="81" idx="0"/>
              <a:endCxn id="12" idx="2"/>
            </p:cNvCxnSpPr>
            <p:nvPr/>
          </p:nvCxnSpPr>
          <p:spPr>
            <a:xfrm flipV="1">
              <a:off x="7078631" y="5152013"/>
              <a:ext cx="732939" cy="4898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423E5-5AA3-F02B-F4E7-9054D5E74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96CA5-E285-4446-8B33-03DE77B7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8360" cy="499031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Verduurzamings</a:t>
            </a:r>
            <a:r>
              <a:rPr lang="nl-NL" dirty="0"/>
              <a:t> routes verwarming en warm water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8AE4DD9-0F3E-1F91-52E1-FA700A8EC768}"/>
              </a:ext>
            </a:extLst>
          </p:cNvPr>
          <p:cNvSpPr txBox="1"/>
          <p:nvPr/>
        </p:nvSpPr>
        <p:spPr>
          <a:xfrm>
            <a:off x="5229859" y="1270000"/>
            <a:ext cx="140378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Warm water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1A293A1-0BFA-1DAA-A56A-3E8403FD6508}"/>
              </a:ext>
            </a:extLst>
          </p:cNvPr>
          <p:cNvSpPr txBox="1"/>
          <p:nvPr/>
        </p:nvSpPr>
        <p:spPr>
          <a:xfrm>
            <a:off x="2761484" y="1270000"/>
            <a:ext cx="137569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Verwarming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A33335A-84B5-4AD8-411A-266E073C4968}"/>
              </a:ext>
            </a:extLst>
          </p:cNvPr>
          <p:cNvSpPr txBox="1"/>
          <p:nvPr/>
        </p:nvSpPr>
        <p:spPr>
          <a:xfrm>
            <a:off x="4133084" y="1273572"/>
            <a:ext cx="1096775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Combi CV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A0AF8B6-1F6D-9D56-6BD6-ABE4EE7DA3E4}"/>
              </a:ext>
            </a:extLst>
          </p:cNvPr>
          <p:cNvSpPr txBox="1"/>
          <p:nvPr/>
        </p:nvSpPr>
        <p:spPr>
          <a:xfrm>
            <a:off x="3380159" y="3083282"/>
            <a:ext cx="878767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algn="ctr">
              <a:defRPr/>
            </a:lvl1pPr>
          </a:lstStyle>
          <a:p>
            <a:r>
              <a:rPr lang="nl-NL" dirty="0"/>
              <a:t>WP+CV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4A61697-1E15-6012-4A85-D5866739406E}"/>
              </a:ext>
            </a:extLst>
          </p:cNvPr>
          <p:cNvSpPr txBox="1"/>
          <p:nvPr/>
        </p:nvSpPr>
        <p:spPr>
          <a:xfrm>
            <a:off x="2258563" y="4505681"/>
            <a:ext cx="1250663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/>
            </a:lvl1pPr>
          </a:lstStyle>
          <a:p>
            <a:pPr algn="ctr"/>
            <a:r>
              <a:rPr lang="nl-NL" dirty="0"/>
              <a:t>WP</a:t>
            </a:r>
          </a:p>
          <a:p>
            <a:pPr algn="ctr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DCF0FA9-D8B8-E0BA-482D-D18477F26FC9}"/>
              </a:ext>
            </a:extLst>
          </p:cNvPr>
          <p:cNvSpPr txBox="1"/>
          <p:nvPr/>
        </p:nvSpPr>
        <p:spPr>
          <a:xfrm>
            <a:off x="5646419" y="4505683"/>
            <a:ext cx="1250663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/>
            </a:lvl1pPr>
          </a:lstStyle>
          <a:p>
            <a:pPr algn="ctr"/>
            <a:r>
              <a:rPr lang="nl-NL" dirty="0"/>
              <a:t>Electrische </a:t>
            </a:r>
          </a:p>
          <a:p>
            <a:pPr algn="ctr"/>
            <a:r>
              <a:rPr lang="nl-NL" dirty="0"/>
              <a:t>Boiler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05E4006-C2AA-B61D-8859-305D609BB42A}"/>
              </a:ext>
            </a:extLst>
          </p:cNvPr>
          <p:cNvSpPr txBox="1"/>
          <p:nvPr/>
        </p:nvSpPr>
        <p:spPr>
          <a:xfrm>
            <a:off x="7186238" y="4505682"/>
            <a:ext cx="1250663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/>
            </a:lvl1pPr>
          </a:lstStyle>
          <a:p>
            <a:pPr algn="ctr"/>
            <a:r>
              <a:rPr lang="nl-NL" dirty="0"/>
              <a:t>WP </a:t>
            </a:r>
          </a:p>
          <a:p>
            <a:pPr algn="ctr"/>
            <a:r>
              <a:rPr lang="nl-NL" dirty="0"/>
              <a:t>Boiler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4E68452-7BBE-43A3-1356-0480B5B9701B}"/>
              </a:ext>
            </a:extLst>
          </p:cNvPr>
          <p:cNvSpPr txBox="1"/>
          <p:nvPr/>
        </p:nvSpPr>
        <p:spPr>
          <a:xfrm>
            <a:off x="8737582" y="4506744"/>
            <a:ext cx="1368644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/>
            </a:lvl1pPr>
          </a:lstStyle>
          <a:p>
            <a:pPr algn="ctr"/>
            <a:r>
              <a:rPr lang="nl-NL" dirty="0"/>
              <a:t>Doorstroom </a:t>
            </a:r>
          </a:p>
          <a:p>
            <a:pPr algn="ctr"/>
            <a:r>
              <a:rPr lang="nl-NL" dirty="0"/>
              <a:t>Verwarmer</a:t>
            </a:r>
          </a:p>
        </p:txBody>
      </p:sp>
      <p:cxnSp>
        <p:nvCxnSpPr>
          <p:cNvPr id="15" name="Verbindingslijn: gekromd 14">
            <a:extLst>
              <a:ext uri="{FF2B5EF4-FFF2-40B4-BE49-F238E27FC236}">
                <a16:creationId xmlns:a16="http://schemas.microsoft.com/office/drawing/2014/main" id="{25A82E31-CA63-A80F-6416-FBCF258ED174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16200000" flipH="1">
            <a:off x="2912463" y="2176202"/>
            <a:ext cx="1443950" cy="37021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erbindingslijn: gekromd 15">
            <a:extLst>
              <a:ext uri="{FF2B5EF4-FFF2-40B4-BE49-F238E27FC236}">
                <a16:creationId xmlns:a16="http://schemas.microsoft.com/office/drawing/2014/main" id="{0A021991-F1A6-CA5D-1FFD-2DE11F1CA50E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2825186" y="3511323"/>
            <a:ext cx="1053067" cy="93564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D3940C6A-31AF-90C6-9A12-036A668D79B1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rot="5400000">
            <a:off x="1733440" y="2789787"/>
            <a:ext cx="2866349" cy="56543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erbindingslijn: gekromd 22">
            <a:extLst>
              <a:ext uri="{FF2B5EF4-FFF2-40B4-BE49-F238E27FC236}">
                <a16:creationId xmlns:a16="http://schemas.microsoft.com/office/drawing/2014/main" id="{7422F5A5-8E71-87F6-25D3-DE4A0383F6E3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rot="5400000">
            <a:off x="4153672" y="1305204"/>
            <a:ext cx="1443950" cy="2112207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Verbindingslijn: gekromd 25">
            <a:extLst>
              <a:ext uri="{FF2B5EF4-FFF2-40B4-BE49-F238E27FC236}">
                <a16:creationId xmlns:a16="http://schemas.microsoft.com/office/drawing/2014/main" id="{38C92E00-771A-A50E-04EA-11859B9237F7}"/>
              </a:ext>
            </a:extLst>
          </p:cNvPr>
          <p:cNvCxnSpPr>
            <a:cxnSpLocks/>
          </p:cNvCxnSpPr>
          <p:nvPr/>
        </p:nvCxnSpPr>
        <p:spPr>
          <a:xfrm rot="5400000">
            <a:off x="3099506" y="3511323"/>
            <a:ext cx="1053067" cy="935648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Verbindingslijn: gekromd 29">
            <a:extLst>
              <a:ext uri="{FF2B5EF4-FFF2-40B4-BE49-F238E27FC236}">
                <a16:creationId xmlns:a16="http://schemas.microsoft.com/office/drawing/2014/main" id="{0FB6D68D-F3F2-95B2-C8CB-A82541066A38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rot="16200000" flipH="1">
            <a:off x="4668575" y="2902506"/>
            <a:ext cx="2866351" cy="340001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erbindingslijn: gekromd 31">
            <a:extLst>
              <a:ext uri="{FF2B5EF4-FFF2-40B4-BE49-F238E27FC236}">
                <a16:creationId xmlns:a16="http://schemas.microsoft.com/office/drawing/2014/main" id="{E73E88C2-A2C9-B12C-230E-FC845A154A21}"/>
              </a:ext>
            </a:extLst>
          </p:cNvPr>
          <p:cNvCxnSpPr>
            <a:cxnSpLocks/>
            <a:stCxn id="4" idx="2"/>
            <a:endCxn id="12" idx="0"/>
          </p:cNvCxnSpPr>
          <p:nvPr/>
        </p:nvCxnSpPr>
        <p:spPr>
          <a:xfrm rot="16200000" flipH="1">
            <a:off x="5438485" y="2132597"/>
            <a:ext cx="2866350" cy="1879820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ingslijn: gekromd 34">
            <a:extLst>
              <a:ext uri="{FF2B5EF4-FFF2-40B4-BE49-F238E27FC236}">
                <a16:creationId xmlns:a16="http://schemas.microsoft.com/office/drawing/2014/main" id="{8CF612A5-C98E-505B-E695-B38090910D38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 rot="16200000" flipH="1">
            <a:off x="6243121" y="1327961"/>
            <a:ext cx="2867412" cy="3490154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Verbindingslijn: gekromd 53">
            <a:extLst>
              <a:ext uri="{FF2B5EF4-FFF2-40B4-BE49-F238E27FC236}">
                <a16:creationId xmlns:a16="http://schemas.microsoft.com/office/drawing/2014/main" id="{E161E023-A50B-A78D-564E-C6C76B558DCB}"/>
              </a:ext>
            </a:extLst>
          </p:cNvPr>
          <p:cNvCxnSpPr>
            <a:cxnSpLocks/>
            <a:stCxn id="4" idx="2"/>
            <a:endCxn id="10" idx="3"/>
          </p:cNvCxnSpPr>
          <p:nvPr/>
        </p:nvCxnSpPr>
        <p:spPr>
          <a:xfrm rot="5400000">
            <a:off x="3125731" y="2022827"/>
            <a:ext cx="3189515" cy="2422524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Verbindingslijn: gekromd 70">
            <a:extLst>
              <a:ext uri="{FF2B5EF4-FFF2-40B4-BE49-F238E27FC236}">
                <a16:creationId xmlns:a16="http://schemas.microsoft.com/office/drawing/2014/main" id="{32714AED-A11B-B2C5-5A1A-2F385C3C7DCE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4258926" y="3267948"/>
            <a:ext cx="2012825" cy="1237735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Verbindingslijn: gekromd 74">
            <a:extLst>
              <a:ext uri="{FF2B5EF4-FFF2-40B4-BE49-F238E27FC236}">
                <a16:creationId xmlns:a16="http://schemas.microsoft.com/office/drawing/2014/main" id="{F35BE16E-3F3E-B4CE-FA79-B2A3EA3791A9}"/>
              </a:ext>
            </a:extLst>
          </p:cNvPr>
          <p:cNvCxnSpPr>
            <a:cxnSpLocks/>
            <a:stCxn id="9" idx="3"/>
            <a:endCxn id="12" idx="0"/>
          </p:cNvCxnSpPr>
          <p:nvPr/>
        </p:nvCxnSpPr>
        <p:spPr>
          <a:xfrm>
            <a:off x="4258926" y="3267948"/>
            <a:ext cx="3552644" cy="1237734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Verbindingslijn: gekromd 77">
            <a:extLst>
              <a:ext uri="{FF2B5EF4-FFF2-40B4-BE49-F238E27FC236}">
                <a16:creationId xmlns:a16="http://schemas.microsoft.com/office/drawing/2014/main" id="{F2D75091-F746-B8F9-7FE3-B10BEB773051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>
            <a:off x="4258926" y="3267948"/>
            <a:ext cx="5162978" cy="1238796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al 80">
            <a:extLst>
              <a:ext uri="{FF2B5EF4-FFF2-40B4-BE49-F238E27FC236}">
                <a16:creationId xmlns:a16="http://schemas.microsoft.com/office/drawing/2014/main" id="{DA3C7F7D-2022-88CC-61F6-1C160083F451}"/>
              </a:ext>
            </a:extLst>
          </p:cNvPr>
          <p:cNvSpPr/>
          <p:nvPr/>
        </p:nvSpPr>
        <p:spPr>
          <a:xfrm>
            <a:off x="6240431" y="5641815"/>
            <a:ext cx="1676400" cy="646331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Energie Opslag</a:t>
            </a:r>
          </a:p>
        </p:txBody>
      </p:sp>
      <p:cxnSp>
        <p:nvCxnSpPr>
          <p:cNvPr id="83" name="Rechte verbindingslijn met pijl 82">
            <a:extLst>
              <a:ext uri="{FF2B5EF4-FFF2-40B4-BE49-F238E27FC236}">
                <a16:creationId xmlns:a16="http://schemas.microsoft.com/office/drawing/2014/main" id="{0EADA3AF-352D-9C1F-36C5-A577475594A0}"/>
              </a:ext>
            </a:extLst>
          </p:cNvPr>
          <p:cNvCxnSpPr>
            <a:cxnSpLocks/>
            <a:stCxn id="81" idx="0"/>
            <a:endCxn id="11" idx="2"/>
          </p:cNvCxnSpPr>
          <p:nvPr/>
        </p:nvCxnSpPr>
        <p:spPr>
          <a:xfrm flipH="1" flipV="1">
            <a:off x="6271751" y="5152014"/>
            <a:ext cx="806880" cy="489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met pijl 83">
            <a:extLst>
              <a:ext uri="{FF2B5EF4-FFF2-40B4-BE49-F238E27FC236}">
                <a16:creationId xmlns:a16="http://schemas.microsoft.com/office/drawing/2014/main" id="{B5D623FF-37AD-6744-1136-82916BBCAAA6}"/>
              </a:ext>
            </a:extLst>
          </p:cNvPr>
          <p:cNvCxnSpPr>
            <a:cxnSpLocks/>
            <a:stCxn id="81" idx="0"/>
            <a:endCxn id="12" idx="2"/>
          </p:cNvCxnSpPr>
          <p:nvPr/>
        </p:nvCxnSpPr>
        <p:spPr>
          <a:xfrm flipV="1">
            <a:off x="7078631" y="5152013"/>
            <a:ext cx="732939" cy="489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876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Afbeelding 63">
            <a:extLst>
              <a:ext uri="{FF2B5EF4-FFF2-40B4-BE49-F238E27FC236}">
                <a16:creationId xmlns:a16="http://schemas.microsoft.com/office/drawing/2014/main" id="{549C1415-3FBD-B094-D86D-1EB72E58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247" y="2003715"/>
            <a:ext cx="4366325" cy="2315726"/>
          </a:xfrm>
          <a:prstGeom prst="rect">
            <a:avLst/>
          </a:prstGeom>
        </p:spPr>
      </p:pic>
      <p:pic>
        <p:nvPicPr>
          <p:cNvPr id="5" name="Graphic 4" descr="Contour van gezicht met effen opvulling">
            <a:extLst>
              <a:ext uri="{FF2B5EF4-FFF2-40B4-BE49-F238E27FC236}">
                <a16:creationId xmlns:a16="http://schemas.microsoft.com/office/drawing/2014/main" id="{8E4D29B6-B399-CDA6-2581-2F1BC27AB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3170" y="2971800"/>
            <a:ext cx="914400" cy="9144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6057DFE-BE3D-7671-387A-3C6ADDF9BBAA}"/>
              </a:ext>
            </a:extLst>
          </p:cNvPr>
          <p:cNvSpPr txBox="1"/>
          <p:nvPr/>
        </p:nvSpPr>
        <p:spPr>
          <a:xfrm>
            <a:off x="860457" y="3782729"/>
            <a:ext cx="111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Drijfveer</a:t>
            </a:r>
            <a:br>
              <a:rPr lang="nl-NL" dirty="0"/>
            </a:br>
            <a:r>
              <a:rPr lang="nl-NL" dirty="0"/>
              <a:t>(K,C,P,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€,?)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EA14676-BE60-38AB-A668-53D0F932EC74}"/>
              </a:ext>
            </a:extLst>
          </p:cNvPr>
          <p:cNvSpPr txBox="1"/>
          <p:nvPr/>
        </p:nvSpPr>
        <p:spPr>
          <a:xfrm>
            <a:off x="2851282" y="6345710"/>
            <a:ext cx="159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Warmte afgifte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4F2F5E7-0BB0-1F66-8B42-EEF8CA464F5D}"/>
              </a:ext>
            </a:extLst>
          </p:cNvPr>
          <p:cNvSpPr txBox="1"/>
          <p:nvPr/>
        </p:nvSpPr>
        <p:spPr>
          <a:xfrm>
            <a:off x="3172738" y="1764635"/>
            <a:ext cx="1312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Warmtevraag</a:t>
            </a:r>
            <a:endParaRPr lang="nl-NL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96E1340-6562-300D-489D-E0F255FE5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A5CFDD"/>
              </a:clrFrom>
              <a:clrTo>
                <a:srgbClr val="A5C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r="6911"/>
          <a:stretch/>
        </p:blipFill>
        <p:spPr bwMode="auto">
          <a:xfrm>
            <a:off x="2854214" y="576113"/>
            <a:ext cx="1420299" cy="122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2DED72B-2986-8E44-1C72-94DD7CABDF99}"/>
              </a:ext>
            </a:extLst>
          </p:cNvPr>
          <p:cNvCxnSpPr>
            <a:cxnSpLocks/>
          </p:cNvCxnSpPr>
          <p:nvPr/>
        </p:nvCxnSpPr>
        <p:spPr>
          <a:xfrm>
            <a:off x="2632509" y="849162"/>
            <a:ext cx="732055" cy="4513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46691240-EC50-3DB9-F862-CC6E30260678}"/>
              </a:ext>
            </a:extLst>
          </p:cNvPr>
          <p:cNvSpPr txBox="1"/>
          <p:nvPr/>
        </p:nvSpPr>
        <p:spPr>
          <a:xfrm>
            <a:off x="2267699" y="669949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kW</a:t>
            </a:r>
          </a:p>
        </p:txBody>
      </p:sp>
      <p:pic>
        <p:nvPicPr>
          <p:cNvPr id="2050" name="Picture 2" descr="Warmte &amp; koeling - Giesbers">
            <a:extLst>
              <a:ext uri="{FF2B5EF4-FFF2-40B4-BE49-F238E27FC236}">
                <a16:creationId xmlns:a16="http://schemas.microsoft.com/office/drawing/2014/main" id="{944192A6-496C-DC22-46B1-A299C238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30" y="4839098"/>
            <a:ext cx="582226" cy="9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chtenvrije stockvectors van Regulador">
            <a:extLst>
              <a:ext uri="{FF2B5EF4-FFF2-40B4-BE49-F238E27FC236}">
                <a16:creationId xmlns:a16="http://schemas.microsoft.com/office/drawing/2014/main" id="{34F7BD1C-436D-687F-27D1-A43D3E27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74" y="5495650"/>
            <a:ext cx="977717" cy="9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tstore.nl | Speedcomfort radiatorventilators: de slimme  radiatorventilator">
            <a:extLst>
              <a:ext uri="{FF2B5EF4-FFF2-40B4-BE49-F238E27FC236}">
                <a16:creationId xmlns:a16="http://schemas.microsoft.com/office/drawing/2014/main" id="{CBAA0A7D-841D-BF13-0932-D24E9250C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0"/>
          <a:stretch/>
        </p:blipFill>
        <p:spPr bwMode="auto">
          <a:xfrm>
            <a:off x="3425002" y="4581291"/>
            <a:ext cx="90755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572FDAAC-D3F6-5E1F-4CAA-5C1B55564090}"/>
              </a:ext>
            </a:extLst>
          </p:cNvPr>
          <p:cNvSpPr txBox="1"/>
          <p:nvPr/>
        </p:nvSpPr>
        <p:spPr>
          <a:xfrm>
            <a:off x="2735823" y="534442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90°C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5A8FFEA-4396-7C96-FE1E-1B9DBFF9A97E}"/>
              </a:ext>
            </a:extLst>
          </p:cNvPr>
          <p:cNvSpPr txBox="1"/>
          <p:nvPr/>
        </p:nvSpPr>
        <p:spPr>
          <a:xfrm>
            <a:off x="3538413" y="539471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&lt;50°C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349347C-E92C-2D44-F613-67691ED15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7414" y="525313"/>
            <a:ext cx="802621" cy="971801"/>
          </a:xfrm>
          <a:prstGeom prst="rect">
            <a:avLst/>
          </a:prstGeom>
        </p:spPr>
      </p:pic>
      <p:sp>
        <p:nvSpPr>
          <p:cNvPr id="18" name="Ovaal 17">
            <a:extLst>
              <a:ext uri="{FF2B5EF4-FFF2-40B4-BE49-F238E27FC236}">
                <a16:creationId xmlns:a16="http://schemas.microsoft.com/office/drawing/2014/main" id="{850642C7-EECB-EC07-891F-A87AF348563D}"/>
              </a:ext>
            </a:extLst>
          </p:cNvPr>
          <p:cNvSpPr/>
          <p:nvPr/>
        </p:nvSpPr>
        <p:spPr>
          <a:xfrm>
            <a:off x="3364564" y="2879389"/>
            <a:ext cx="1018805" cy="101697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Warmtepomp</a:t>
            </a:r>
          </a:p>
        </p:txBody>
      </p:sp>
      <p:sp>
        <p:nvSpPr>
          <p:cNvPr id="20" name="Pijl: omlaag 19">
            <a:extLst>
              <a:ext uri="{FF2B5EF4-FFF2-40B4-BE49-F238E27FC236}">
                <a16:creationId xmlns:a16="http://schemas.microsoft.com/office/drawing/2014/main" id="{6E85D474-33EC-28C3-E03E-4396E42444E7}"/>
              </a:ext>
            </a:extLst>
          </p:cNvPr>
          <p:cNvSpPr/>
          <p:nvPr/>
        </p:nvSpPr>
        <p:spPr>
          <a:xfrm>
            <a:off x="3688080" y="2509520"/>
            <a:ext cx="386080" cy="36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1BC789-429D-3125-07CB-D60D15EC4CC5}"/>
              </a:ext>
            </a:extLst>
          </p:cNvPr>
          <p:cNvSpPr txBox="1"/>
          <p:nvPr/>
        </p:nvSpPr>
        <p:spPr>
          <a:xfrm>
            <a:off x="2855946" y="2443023"/>
            <a:ext cx="915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Energie uit </a:t>
            </a:r>
            <a:br>
              <a:rPr lang="nl-NL" sz="1200" dirty="0"/>
            </a:br>
            <a:r>
              <a:rPr lang="nl-NL" sz="1200" dirty="0"/>
              <a:t>water/lucht</a:t>
            </a:r>
          </a:p>
        </p:txBody>
      </p:sp>
      <p:sp>
        <p:nvSpPr>
          <p:cNvPr id="26" name="Pijl: omlaag 25">
            <a:extLst>
              <a:ext uri="{FF2B5EF4-FFF2-40B4-BE49-F238E27FC236}">
                <a16:creationId xmlns:a16="http://schemas.microsoft.com/office/drawing/2014/main" id="{73672638-EC31-24F5-8C62-4153ECF02D4E}"/>
              </a:ext>
            </a:extLst>
          </p:cNvPr>
          <p:cNvSpPr/>
          <p:nvPr/>
        </p:nvSpPr>
        <p:spPr>
          <a:xfrm rot="16200000">
            <a:off x="3084696" y="3246543"/>
            <a:ext cx="180000" cy="36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57DAEFF9-0CA2-53AE-BD9D-AF9EA870AB84}"/>
              </a:ext>
            </a:extLst>
          </p:cNvPr>
          <p:cNvSpPr txBox="1"/>
          <p:nvPr/>
        </p:nvSpPr>
        <p:spPr>
          <a:xfrm>
            <a:off x="2722880" y="3434080"/>
            <a:ext cx="63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Electra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0226FD7E-A1E1-B9AB-723D-3AD05FB18A57}"/>
              </a:ext>
            </a:extLst>
          </p:cNvPr>
          <p:cNvSpPr txBox="1"/>
          <p:nvPr/>
        </p:nvSpPr>
        <p:spPr>
          <a:xfrm>
            <a:off x="4310970" y="3634069"/>
            <a:ext cx="721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Warmte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37278F3-90AA-4634-B3FF-B17B751B8C92}"/>
              </a:ext>
            </a:extLst>
          </p:cNvPr>
          <p:cNvSpPr txBox="1"/>
          <p:nvPr/>
        </p:nvSpPr>
        <p:spPr>
          <a:xfrm>
            <a:off x="3137490" y="3907352"/>
            <a:ext cx="133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WP Concept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EFBA754E-903C-BC7C-57F7-16D35B00EBF6}"/>
              </a:ext>
            </a:extLst>
          </p:cNvPr>
          <p:cNvGrpSpPr/>
          <p:nvPr/>
        </p:nvGrpSpPr>
        <p:grpSpPr>
          <a:xfrm>
            <a:off x="4423718" y="3115701"/>
            <a:ext cx="722102" cy="547200"/>
            <a:chOff x="4423718" y="3115701"/>
            <a:chExt cx="722102" cy="547200"/>
          </a:xfrm>
        </p:grpSpPr>
        <p:sp>
          <p:nvSpPr>
            <p:cNvPr id="28" name="Pijl: omlaag 27">
              <a:extLst>
                <a:ext uri="{FF2B5EF4-FFF2-40B4-BE49-F238E27FC236}">
                  <a16:creationId xmlns:a16="http://schemas.microsoft.com/office/drawing/2014/main" id="{4DD09A9A-3A1D-FD15-F9E4-631B5F4C25FB}"/>
                </a:ext>
              </a:extLst>
            </p:cNvPr>
            <p:cNvSpPr/>
            <p:nvPr/>
          </p:nvSpPr>
          <p:spPr>
            <a:xfrm rot="16200000">
              <a:off x="4356341" y="3183078"/>
              <a:ext cx="547200" cy="41244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BAD631E1-D7BA-4B54-73FE-67B7D7DD3B9F}"/>
                </a:ext>
              </a:extLst>
            </p:cNvPr>
            <p:cNvSpPr txBox="1"/>
            <p:nvPr/>
          </p:nvSpPr>
          <p:spPr>
            <a:xfrm>
              <a:off x="4424519" y="3271678"/>
              <a:ext cx="721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kW</a:t>
              </a:r>
            </a:p>
          </p:txBody>
        </p:sp>
      </p:grpSp>
      <p:sp>
        <p:nvSpPr>
          <p:cNvPr id="33" name="Tekstvak 32">
            <a:extLst>
              <a:ext uri="{FF2B5EF4-FFF2-40B4-BE49-F238E27FC236}">
                <a16:creationId xmlns:a16="http://schemas.microsoft.com/office/drawing/2014/main" id="{CE2B1AA8-5B6A-D067-07A2-150E394D1249}"/>
              </a:ext>
            </a:extLst>
          </p:cNvPr>
          <p:cNvSpPr txBox="1"/>
          <p:nvPr/>
        </p:nvSpPr>
        <p:spPr>
          <a:xfrm>
            <a:off x="8262347" y="4314838"/>
            <a:ext cx="92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Soorten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FA6046F-227D-ADB2-6801-D74A71948970}"/>
              </a:ext>
            </a:extLst>
          </p:cNvPr>
          <p:cNvSpPr txBox="1"/>
          <p:nvPr/>
        </p:nvSpPr>
        <p:spPr>
          <a:xfrm>
            <a:off x="11064679" y="3399114"/>
            <a:ext cx="954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Centraal of lokaal verwarmd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6AB9C477-2E8B-26C0-02C4-0EC995EEF9C8}"/>
              </a:ext>
            </a:extLst>
          </p:cNvPr>
          <p:cNvSpPr txBox="1"/>
          <p:nvPr/>
        </p:nvSpPr>
        <p:spPr>
          <a:xfrm>
            <a:off x="9764199" y="2213678"/>
            <a:ext cx="95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Geluid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D52F9283-269A-E76C-B9A2-6F5E76E8408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6248" y="2364119"/>
            <a:ext cx="693190" cy="693190"/>
          </a:xfrm>
          <a:prstGeom prst="rect">
            <a:avLst/>
          </a:prstGeom>
        </p:spPr>
      </p:pic>
      <p:grpSp>
        <p:nvGrpSpPr>
          <p:cNvPr id="38" name="Groep 37">
            <a:extLst>
              <a:ext uri="{FF2B5EF4-FFF2-40B4-BE49-F238E27FC236}">
                <a16:creationId xmlns:a16="http://schemas.microsoft.com/office/drawing/2014/main" id="{A085B42A-D91C-617A-C55F-80847CAABF45}"/>
              </a:ext>
            </a:extLst>
          </p:cNvPr>
          <p:cNvGrpSpPr/>
          <p:nvPr/>
        </p:nvGrpSpPr>
        <p:grpSpPr>
          <a:xfrm>
            <a:off x="6663460" y="721582"/>
            <a:ext cx="1891774" cy="720395"/>
            <a:chOff x="8499805" y="1178263"/>
            <a:chExt cx="1891774" cy="720395"/>
          </a:xfrm>
        </p:grpSpPr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0D33EB9B-5636-90F1-00E0-5479497D5937}"/>
                </a:ext>
              </a:extLst>
            </p:cNvPr>
            <p:cNvSpPr txBox="1"/>
            <p:nvPr/>
          </p:nvSpPr>
          <p:spPr>
            <a:xfrm>
              <a:off x="8499805" y="1178263"/>
              <a:ext cx="471476" cy="720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nl-NL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€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D35F104D-AF54-FC82-145F-F2288E3C1356}"/>
                </a:ext>
              </a:extLst>
            </p:cNvPr>
            <p:cNvSpPr/>
            <p:nvPr/>
          </p:nvSpPr>
          <p:spPr>
            <a:xfrm>
              <a:off x="8971280" y="1178658"/>
              <a:ext cx="1420299" cy="72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 err="1">
                  <a:solidFill>
                    <a:schemeClr val="tx1"/>
                  </a:solidFill>
                </a:rPr>
                <a:t>Duurzaamheids</a:t>
              </a:r>
              <a:r>
                <a:rPr lang="nl-NL" sz="1200" dirty="0">
                  <a:solidFill>
                    <a:schemeClr val="tx1"/>
                  </a:solidFill>
                </a:rPr>
                <a:t> </a:t>
              </a:r>
              <a:br>
                <a:rPr lang="nl-NL" sz="1200" dirty="0">
                  <a:solidFill>
                    <a:schemeClr val="tx1"/>
                  </a:solidFill>
                </a:rPr>
              </a:br>
              <a:r>
                <a:rPr lang="nl-NL" sz="1200" dirty="0">
                  <a:solidFill>
                    <a:schemeClr val="tx1"/>
                  </a:solidFill>
                </a:rPr>
                <a:t>lening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Subsidie</a:t>
              </a:r>
            </a:p>
          </p:txBody>
        </p: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4BF930AB-278D-6DE4-A1FF-CB4D600AE319}"/>
              </a:ext>
            </a:extLst>
          </p:cNvPr>
          <p:cNvGrpSpPr/>
          <p:nvPr/>
        </p:nvGrpSpPr>
        <p:grpSpPr>
          <a:xfrm>
            <a:off x="8699666" y="730717"/>
            <a:ext cx="1891774" cy="720395"/>
            <a:chOff x="8499805" y="1178263"/>
            <a:chExt cx="1891774" cy="720395"/>
          </a:xfrm>
        </p:grpSpPr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0C53C481-900F-8B4E-E56A-F7709F72B9AA}"/>
                </a:ext>
              </a:extLst>
            </p:cNvPr>
            <p:cNvSpPr txBox="1"/>
            <p:nvPr/>
          </p:nvSpPr>
          <p:spPr>
            <a:xfrm>
              <a:off x="8499805" y="1178263"/>
              <a:ext cx="471476" cy="720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nl-NL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€</a:t>
              </a: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F9886D4F-7362-A13E-752B-4864F02FB031}"/>
                </a:ext>
              </a:extLst>
            </p:cNvPr>
            <p:cNvSpPr/>
            <p:nvPr/>
          </p:nvSpPr>
          <p:spPr>
            <a:xfrm>
              <a:off x="8971280" y="1178658"/>
              <a:ext cx="1420299" cy="72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 err="1">
                  <a:solidFill>
                    <a:schemeClr val="tx1"/>
                  </a:solidFill>
                </a:rPr>
                <a:t>Initiele</a:t>
              </a:r>
              <a:r>
                <a:rPr lang="nl-NL" sz="1200" dirty="0">
                  <a:solidFill>
                    <a:schemeClr val="tx1"/>
                  </a:solidFill>
                </a:rPr>
                <a:t> kosten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Jaarlijkse kosten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Verschil CV</a:t>
              </a:r>
            </a:p>
          </p:txBody>
        </p:sp>
      </p:grpSp>
      <p:sp>
        <p:nvSpPr>
          <p:cNvPr id="41" name="Tekstvak 40">
            <a:extLst>
              <a:ext uri="{FF2B5EF4-FFF2-40B4-BE49-F238E27FC236}">
                <a16:creationId xmlns:a16="http://schemas.microsoft.com/office/drawing/2014/main" id="{EC0070FF-8285-10D7-B3F8-8F5C1F041149}"/>
              </a:ext>
            </a:extLst>
          </p:cNvPr>
          <p:cNvSpPr txBox="1"/>
          <p:nvPr/>
        </p:nvSpPr>
        <p:spPr>
          <a:xfrm>
            <a:off x="6395344" y="5232662"/>
            <a:ext cx="1826185" cy="10156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Ruimte</a:t>
            </a:r>
            <a:br>
              <a:rPr lang="nl-NL" sz="1200" dirty="0"/>
            </a:br>
            <a:br>
              <a:rPr lang="nl-NL" sz="1200" dirty="0"/>
            </a:br>
            <a:br>
              <a:rPr lang="nl-NL" sz="1200" dirty="0"/>
            </a:br>
            <a:br>
              <a:rPr lang="nl-NL" sz="1200" dirty="0"/>
            </a:br>
            <a:endParaRPr lang="nl-NL" sz="1200" dirty="0"/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6F8A1755-552C-47B0-7496-7D6BD254414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4108" y="5220600"/>
            <a:ext cx="1176116" cy="1176116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90577C38-820F-49BC-B741-30E7F42AB40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1520" y="2994596"/>
            <a:ext cx="599191" cy="339813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D84492AB-5957-1C69-2A5C-BD9EF6C4183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3719" y="5628575"/>
            <a:ext cx="1048538" cy="699025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349C73EF-EBA2-4B0F-A877-BBF87BBF16D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1649" t="19390" r="43022"/>
          <a:stretch/>
        </p:blipFill>
        <p:spPr>
          <a:xfrm>
            <a:off x="7805483" y="5558547"/>
            <a:ext cx="358490" cy="619488"/>
          </a:xfrm>
          <a:prstGeom prst="rect">
            <a:avLst/>
          </a:prstGeom>
        </p:spPr>
      </p:pic>
      <p:sp>
        <p:nvSpPr>
          <p:cNvPr id="53" name="Tekstvak 52">
            <a:extLst>
              <a:ext uri="{FF2B5EF4-FFF2-40B4-BE49-F238E27FC236}">
                <a16:creationId xmlns:a16="http://schemas.microsoft.com/office/drawing/2014/main" id="{8C3FE556-E194-847B-A562-9D03CEEDACEE}"/>
              </a:ext>
            </a:extLst>
          </p:cNvPr>
          <p:cNvSpPr txBox="1"/>
          <p:nvPr/>
        </p:nvSpPr>
        <p:spPr>
          <a:xfrm>
            <a:off x="4717655" y="673013"/>
            <a:ext cx="609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Spaar-</a:t>
            </a:r>
          </a:p>
          <a:p>
            <a:r>
              <a:rPr lang="nl-NL" sz="1100" dirty="0"/>
              <a:t>douche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F2D2E2B0-3A51-5F5F-7FE0-CC784B855BF5}"/>
              </a:ext>
            </a:extLst>
          </p:cNvPr>
          <p:cNvSpPr txBox="1"/>
          <p:nvPr/>
        </p:nvSpPr>
        <p:spPr>
          <a:xfrm>
            <a:off x="4798128" y="1200410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Bad</a:t>
            </a:r>
            <a:endParaRPr lang="nl-NL" dirty="0"/>
          </a:p>
        </p:txBody>
      </p:sp>
      <p:pic>
        <p:nvPicPr>
          <p:cNvPr id="55" name="Afbeelding 54">
            <a:extLst>
              <a:ext uri="{FF2B5EF4-FFF2-40B4-BE49-F238E27FC236}">
                <a16:creationId xmlns:a16="http://schemas.microsoft.com/office/drawing/2014/main" id="{C240016A-08AC-8ECF-1740-D0C9FA6F39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416" y="5608991"/>
            <a:ext cx="714927" cy="595772"/>
          </a:xfrm>
          <a:prstGeom prst="rect">
            <a:avLst/>
          </a:prstGeom>
        </p:spPr>
      </p:pic>
      <p:sp>
        <p:nvSpPr>
          <p:cNvPr id="60" name="Tekstvak 59">
            <a:extLst>
              <a:ext uri="{FF2B5EF4-FFF2-40B4-BE49-F238E27FC236}">
                <a16:creationId xmlns:a16="http://schemas.microsoft.com/office/drawing/2014/main" id="{027A4B30-7EC5-76CC-52AA-23DEDC07257B}"/>
              </a:ext>
            </a:extLst>
          </p:cNvPr>
          <p:cNvSpPr txBox="1"/>
          <p:nvPr/>
        </p:nvSpPr>
        <p:spPr>
          <a:xfrm>
            <a:off x="8614204" y="5056290"/>
            <a:ext cx="114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/>
              <a:t>Warmwater</a:t>
            </a:r>
          </a:p>
          <a:p>
            <a:pPr algn="ctr"/>
            <a:r>
              <a:rPr lang="nl-NL" sz="1200" dirty="0"/>
              <a:t>(na)verwarmen</a:t>
            </a:r>
          </a:p>
        </p:txBody>
      </p:sp>
      <p:pic>
        <p:nvPicPr>
          <p:cNvPr id="2060" name="Picture 12" descr="Het verschil tussen een 1 fase of 3 fase aansluiting">
            <a:extLst>
              <a:ext uri="{FF2B5EF4-FFF2-40B4-BE49-F238E27FC236}">
                <a16:creationId xmlns:a16="http://schemas.microsoft.com/office/drawing/2014/main" id="{C886E5CF-4374-B731-CF83-06C637C8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438" y="5232662"/>
            <a:ext cx="1223079" cy="10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kstvak 61">
            <a:extLst>
              <a:ext uri="{FF2B5EF4-FFF2-40B4-BE49-F238E27FC236}">
                <a16:creationId xmlns:a16="http://schemas.microsoft.com/office/drawing/2014/main" id="{5D5A8424-84D9-09C6-D72C-6975C2E28A14}"/>
              </a:ext>
            </a:extLst>
          </p:cNvPr>
          <p:cNvSpPr txBox="1"/>
          <p:nvPr/>
        </p:nvSpPr>
        <p:spPr>
          <a:xfrm>
            <a:off x="7747783" y="6318353"/>
            <a:ext cx="261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Impact op installatie/Infra</a:t>
            </a:r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43CDCD1D-8D1D-BF32-CC57-932C204CAC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70928" y="5648423"/>
            <a:ext cx="553998" cy="461665"/>
          </a:xfrm>
          <a:prstGeom prst="rect">
            <a:avLst/>
          </a:prstGeom>
        </p:spPr>
      </p:pic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927785B8-7BE3-4729-A8A3-26F5CB6B2CC6}"/>
              </a:ext>
            </a:extLst>
          </p:cNvPr>
          <p:cNvCxnSpPr/>
          <p:nvPr/>
        </p:nvCxnSpPr>
        <p:spPr>
          <a:xfrm>
            <a:off x="3553594" y="962452"/>
            <a:ext cx="0" cy="4919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FB6962B3-FC73-B637-FFE9-C86CBF7C3B85}"/>
              </a:ext>
            </a:extLst>
          </p:cNvPr>
          <p:cNvCxnSpPr>
            <a:cxnSpLocks/>
          </p:cNvCxnSpPr>
          <p:nvPr/>
        </p:nvCxnSpPr>
        <p:spPr>
          <a:xfrm>
            <a:off x="3308684" y="1210570"/>
            <a:ext cx="437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hoek 64">
            <a:extLst>
              <a:ext uri="{FF2B5EF4-FFF2-40B4-BE49-F238E27FC236}">
                <a16:creationId xmlns:a16="http://schemas.microsoft.com/office/drawing/2014/main" id="{364EB767-A21D-6BE8-60DD-290232D6A03D}"/>
              </a:ext>
            </a:extLst>
          </p:cNvPr>
          <p:cNvSpPr/>
          <p:nvPr/>
        </p:nvSpPr>
        <p:spPr>
          <a:xfrm>
            <a:off x="6387065" y="338434"/>
            <a:ext cx="4481507" cy="140210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43C0A4-1B67-7004-3A8A-586334DAFD75}"/>
              </a:ext>
            </a:extLst>
          </p:cNvPr>
          <p:cNvSpPr txBox="1"/>
          <p:nvPr/>
        </p:nvSpPr>
        <p:spPr>
          <a:xfrm>
            <a:off x="8073274" y="1427418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Financiën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14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93CF8-9AD6-1829-7C8A-AF50E322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Financiën – besparen stookkosten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D0F190-9B8C-5526-D66A-DE079C6C0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Verschil in kosten warmte van </a:t>
            </a:r>
            <a:r>
              <a:rPr lang="nl-NL" dirty="0" err="1"/>
              <a:t>CV-ketel</a:t>
            </a:r>
            <a:r>
              <a:rPr lang="nl-NL" dirty="0"/>
              <a:t> of warmte van WP</a:t>
            </a:r>
          </a:p>
          <a:p>
            <a:pPr lvl="1"/>
            <a:r>
              <a:rPr lang="nl-NL" dirty="0" err="1"/>
              <a:t>CV-Ketel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1m3 gas kost €1,38     en levert ~8,8 kWh warmte </a:t>
            </a:r>
            <a:br>
              <a:rPr lang="nl-NL" dirty="0"/>
            </a:br>
            <a:endParaRPr lang="nl-NL" dirty="0"/>
          </a:p>
          <a:p>
            <a:pPr lvl="1"/>
            <a:r>
              <a:rPr lang="nl-NL" dirty="0"/>
              <a:t>Warmtepomp</a:t>
            </a:r>
            <a:br>
              <a:rPr lang="nl-NL" dirty="0"/>
            </a:br>
            <a:r>
              <a:rPr lang="nl-NL" dirty="0"/>
              <a:t>8,8 kWh warmte kost 2,2kWh elektra (COP=400%).</a:t>
            </a:r>
            <a:br>
              <a:rPr lang="nl-NL" dirty="0"/>
            </a:br>
            <a:r>
              <a:rPr lang="nl-NL" dirty="0"/>
              <a:t>De kosten zijn 2,2 x €0,26 = €0,58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Het voordeel is €0,80 / bespaarde m3 gas  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451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93CF8-9AD6-1829-7C8A-AF50E322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7854" cy="1325563"/>
          </a:xfrm>
        </p:spPr>
        <p:txBody>
          <a:bodyPr/>
          <a:lstStyle/>
          <a:p>
            <a:r>
              <a:rPr lang="nl-NL" dirty="0"/>
              <a:t>Financiën – </a:t>
            </a:r>
            <a:r>
              <a:rPr lang="nl-NL" sz="3600" dirty="0"/>
              <a:t>Stookkosten lange termijn (milieu defensie)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D0F190-9B8C-5526-D66A-DE079C6C0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Verschil in kosten warmte van </a:t>
            </a:r>
            <a:r>
              <a:rPr lang="nl-NL" dirty="0" err="1"/>
              <a:t>CV-ketel</a:t>
            </a:r>
            <a:r>
              <a:rPr lang="nl-NL" dirty="0"/>
              <a:t> of warmte van WP</a:t>
            </a:r>
          </a:p>
          <a:p>
            <a:pPr lvl="1"/>
            <a:r>
              <a:rPr lang="nl-NL" dirty="0" err="1"/>
              <a:t>CV-Ketel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1m3 gas kost €1,42     en levert ~8,8 kWh warmte </a:t>
            </a:r>
            <a:br>
              <a:rPr lang="nl-NL" dirty="0"/>
            </a:br>
            <a:endParaRPr lang="nl-NL" dirty="0"/>
          </a:p>
          <a:p>
            <a:pPr lvl="1"/>
            <a:r>
              <a:rPr lang="nl-NL" dirty="0"/>
              <a:t>Warmtepomp</a:t>
            </a:r>
            <a:br>
              <a:rPr lang="nl-NL" dirty="0"/>
            </a:br>
            <a:r>
              <a:rPr lang="nl-NL" dirty="0"/>
              <a:t>8,8 kWh warmte kost 2,2kWh elektra (COP=400%).</a:t>
            </a:r>
            <a:br>
              <a:rPr lang="nl-NL" dirty="0"/>
            </a:br>
            <a:r>
              <a:rPr lang="nl-NL" dirty="0"/>
              <a:t>De kosten zijn 2,2 x €0,21 = €0,46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Het voordeel is €0,96 / bespaarde m3 gas    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8818540-D1A5-06C6-C5C8-0114CE8400A3}"/>
              </a:ext>
            </a:extLst>
          </p:cNvPr>
          <p:cNvSpPr/>
          <p:nvPr/>
        </p:nvSpPr>
        <p:spPr>
          <a:xfrm>
            <a:off x="1071062" y="5476855"/>
            <a:ext cx="10334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Warmtepomp: €1,- / m3 goedkoper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34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D40AD-3C21-3EE8-1AC8-66839702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Financiën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B22C76-963C-BD1D-BF63-F3099973F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Indien </a:t>
            </a:r>
            <a:r>
              <a:rPr lang="nl-NL" dirty="0" err="1"/>
              <a:t>All</a:t>
            </a:r>
            <a:r>
              <a:rPr lang="nl-NL" dirty="0"/>
              <a:t>-Electric (geen gasaansluiting meer nodig) </a:t>
            </a:r>
          </a:p>
          <a:p>
            <a:endParaRPr lang="nl-NL" dirty="0"/>
          </a:p>
          <a:p>
            <a:pPr lvl="1"/>
            <a:r>
              <a:rPr lang="nl-NL" dirty="0"/>
              <a:t>Besparing vastrecht gas is  €350,- per jaar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364DC74-F3CD-3F97-3555-CD417C36374E}"/>
              </a:ext>
            </a:extLst>
          </p:cNvPr>
          <p:cNvSpPr/>
          <p:nvPr/>
        </p:nvSpPr>
        <p:spPr>
          <a:xfrm>
            <a:off x="2562567" y="4557574"/>
            <a:ext cx="73890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All</a:t>
            </a:r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Electric / van het gas: </a:t>
            </a:r>
            <a:b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€1,-  per dag besparing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094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BCB25-8D6D-6D8F-0A78-C502C34C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Warmtepomp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25A7A2-2C70-7295-75FF-3231BC81E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werkt het?</a:t>
            </a:r>
            <a:br>
              <a:rPr lang="nl-NL" dirty="0"/>
            </a:br>
            <a:endParaRPr lang="nl-NL" dirty="0"/>
          </a:p>
          <a:p>
            <a:r>
              <a:rPr lang="nl-NL" dirty="0"/>
              <a:t>Wat dien je te weten / af te wegen voor aanschaf?</a:t>
            </a:r>
            <a:br>
              <a:rPr lang="nl-NL" dirty="0"/>
            </a:br>
            <a:endParaRPr lang="nl-NL" dirty="0"/>
          </a:p>
          <a:p>
            <a:r>
              <a:rPr lang="nl-NL" dirty="0"/>
              <a:t>Is verwarmen met een warmtepomp duurder of goedkoper?</a:t>
            </a:r>
          </a:p>
          <a:p>
            <a:endParaRPr lang="nl-NL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77FC4D6-BFFB-D8F6-EA04-40DB9827B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7701" y="391466"/>
            <a:ext cx="3332300" cy="127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89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680BD-FFFE-4151-65ED-E263C203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Financiën – besparing samengevat  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F94C7C94-42C8-FD4D-B2D2-6AA91DA57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766138"/>
              </p:ext>
            </p:extLst>
          </p:nvPr>
        </p:nvGraphicFramePr>
        <p:xfrm>
          <a:off x="1645502" y="2687320"/>
          <a:ext cx="9082200" cy="174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400">
                  <a:extLst>
                    <a:ext uri="{9D8B030D-6E8A-4147-A177-3AD203B41FA5}">
                      <a16:colId xmlns:a16="http://schemas.microsoft.com/office/drawing/2014/main" val="2448595650"/>
                    </a:ext>
                  </a:extLst>
                </a:gridCol>
                <a:gridCol w="3027400">
                  <a:extLst>
                    <a:ext uri="{9D8B030D-6E8A-4147-A177-3AD203B41FA5}">
                      <a16:colId xmlns:a16="http://schemas.microsoft.com/office/drawing/2014/main" val="2275734009"/>
                    </a:ext>
                  </a:extLst>
                </a:gridCol>
                <a:gridCol w="3027400">
                  <a:extLst>
                    <a:ext uri="{9D8B030D-6E8A-4147-A177-3AD203B41FA5}">
                      <a16:colId xmlns:a16="http://schemas.microsoft.com/office/drawing/2014/main" val="2724087907"/>
                    </a:ext>
                  </a:extLst>
                </a:gridCol>
              </a:tblGrid>
              <a:tr h="43582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Hybride warmtepomp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/>
                        <a:t>All</a:t>
                      </a:r>
                      <a:r>
                        <a:rPr lang="nl-NL" dirty="0"/>
                        <a:t> Electric warmtepomp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406279"/>
                  </a:ext>
                </a:extLst>
              </a:tr>
              <a:tr h="435820">
                <a:tc>
                  <a:txBody>
                    <a:bodyPr/>
                    <a:lstStyle/>
                    <a:p>
                      <a:r>
                        <a:rPr lang="nl-NL" dirty="0"/>
                        <a:t>Hoeveelheid gas besparing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60%-80%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27001"/>
                  </a:ext>
                </a:extLst>
              </a:tr>
              <a:tr h="435820">
                <a:tc>
                  <a:txBody>
                    <a:bodyPr/>
                    <a:lstStyle/>
                    <a:p>
                      <a:r>
                        <a:rPr lang="nl-NL" dirty="0"/>
                        <a:t>Besparing per 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~ €1.-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~ € 1,-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344397"/>
                  </a:ext>
                </a:extLst>
              </a:tr>
              <a:tr h="435820">
                <a:tc>
                  <a:txBody>
                    <a:bodyPr/>
                    <a:lstStyle/>
                    <a:p>
                      <a:r>
                        <a:rPr lang="nl-NL" dirty="0"/>
                        <a:t>Besparing per dag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~ € 1,-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222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914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8203E-F68C-2FC6-5B2C-64E20E9B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Financiën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DF399B10-896C-D654-0D7D-8C20292831B6}"/>
              </a:ext>
            </a:extLst>
          </p:cNvPr>
          <p:cNvSpPr/>
          <p:nvPr/>
        </p:nvSpPr>
        <p:spPr>
          <a:xfrm>
            <a:off x="934451" y="1690688"/>
            <a:ext cx="7234189" cy="43748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Subsidie</a:t>
            </a:r>
          </a:p>
          <a:p>
            <a:pPr marL="342900" indent="-342900">
              <a:buFontTx/>
              <a:buChar char="-"/>
            </a:pPr>
            <a:endParaRPr lang="nl-NL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Lening 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Duurzaamheidslening  (gemeente)</a:t>
            </a:r>
          </a:p>
          <a:p>
            <a:pPr marL="1257300" lvl="2" indent="-342900"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Van € 2.500 tot € 25.000, rente 1,7%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Energiebespaarlening (warmtefonds)</a:t>
            </a:r>
            <a:br>
              <a:rPr lang="nl-NL" sz="2400" dirty="0">
                <a:solidFill>
                  <a:schemeClr val="tx1"/>
                </a:solidFill>
              </a:rPr>
            </a:br>
            <a:r>
              <a:rPr lang="nl-NL" sz="2400" dirty="0">
                <a:solidFill>
                  <a:schemeClr val="tx1"/>
                </a:solidFill>
              </a:rPr>
              <a:t>  - Van € 2.500 tot € 25.000, rente 0% - 4,2%</a:t>
            </a:r>
          </a:p>
          <a:p>
            <a:pPr marL="1257300" lvl="2" indent="-342900"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Verzamelinkomen &lt; € 60.000,  rente 0%</a:t>
            </a:r>
            <a:br>
              <a:rPr lang="nl-NL" sz="2400" dirty="0">
                <a:solidFill>
                  <a:schemeClr val="tx1"/>
                </a:solidFill>
              </a:rPr>
            </a:br>
            <a:endParaRPr lang="nl-NL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Spaargeld</a:t>
            </a:r>
          </a:p>
        </p:txBody>
      </p:sp>
    </p:spTree>
    <p:extLst>
      <p:ext uri="{BB962C8B-B14F-4D97-AF65-F5344CB8AC3E}">
        <p14:creationId xmlns:p14="http://schemas.microsoft.com/office/powerpoint/2010/main" val="1404852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FDAC4-5244-7E74-3BEA-AE16217DE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Financieel samengevat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998113-956E-716E-808F-9680536D0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r>
              <a:rPr lang="nl-NL" dirty="0"/>
              <a:t>Met een warmtepomp kan je goedkoper ‘warmte’ maken dan met een CV.</a:t>
            </a:r>
          </a:p>
          <a:p>
            <a:r>
              <a:rPr lang="nl-NL" dirty="0"/>
              <a:t>Om dat te kunnen doen geef je initieel extra geld uit.  </a:t>
            </a:r>
          </a:p>
          <a:p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EAC99E8-A93E-FFD9-EE9B-1E65CEC2EB09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Bij stijgende energie kosten wordt het verschil in jaarlijkse stookkosten groter</a:t>
            </a:r>
          </a:p>
          <a:p>
            <a:pPr lvl="1"/>
            <a:r>
              <a:rPr lang="nl-NL" sz="2000" dirty="0"/>
              <a:t>“De Warmtepomp verdient zich sneller terug”</a:t>
            </a:r>
            <a:br>
              <a:rPr lang="nl-NL" sz="2000" dirty="0"/>
            </a:br>
            <a:endParaRPr lang="nl-NL" sz="2000" dirty="0"/>
          </a:p>
          <a:p>
            <a:r>
              <a:rPr lang="nl-NL" sz="2400" dirty="0"/>
              <a:t>Hoge vraag en beperkt aanbod zorgt voor hoge aanschaf prijzen op dit moment 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 err="1"/>
              <a:t>Overheids</a:t>
            </a:r>
            <a:r>
              <a:rPr lang="nl-NL" sz="2400" dirty="0"/>
              <a:t> maatregelen sturen de terugverdientijd </a:t>
            </a:r>
          </a:p>
          <a:p>
            <a:pPr lvl="1"/>
            <a:r>
              <a:rPr lang="nl-NL" sz="2000" dirty="0"/>
              <a:t>Energie belasting </a:t>
            </a:r>
          </a:p>
          <a:p>
            <a:pPr lvl="1"/>
            <a:r>
              <a:rPr lang="nl-NL" sz="2000" dirty="0"/>
              <a:t>Prijs plafond</a:t>
            </a:r>
          </a:p>
          <a:p>
            <a:pPr lvl="1"/>
            <a:r>
              <a:rPr lang="nl-NL" sz="2000" dirty="0"/>
              <a:t>CO2 belasting</a:t>
            </a:r>
          </a:p>
        </p:txBody>
      </p:sp>
    </p:spTree>
    <p:extLst>
      <p:ext uri="{BB962C8B-B14F-4D97-AF65-F5344CB8AC3E}">
        <p14:creationId xmlns:p14="http://schemas.microsoft.com/office/powerpoint/2010/main" val="183858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D9BD3-3128-74DF-88ED-8C95327F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5E7E82-2B71-236F-13E3-75229184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Uw drijfveer</a:t>
            </a:r>
          </a:p>
          <a:p>
            <a:r>
              <a:rPr lang="nl-NL" dirty="0"/>
              <a:t>Wat is warmtepomp concept</a:t>
            </a:r>
          </a:p>
          <a:p>
            <a:r>
              <a:rPr lang="nl-NL" dirty="0"/>
              <a:t>Beperken warmte gebruik</a:t>
            </a:r>
          </a:p>
          <a:p>
            <a:r>
              <a:rPr lang="nl-NL" dirty="0"/>
              <a:t>Afgifte systeem</a:t>
            </a:r>
          </a:p>
          <a:p>
            <a:r>
              <a:rPr lang="nl-NL" dirty="0"/>
              <a:t>Type warmtepompen</a:t>
            </a:r>
          </a:p>
          <a:p>
            <a:pPr lvl="1"/>
            <a:r>
              <a:rPr lang="nl-NL" dirty="0"/>
              <a:t>Verwarming en warm water route</a:t>
            </a:r>
          </a:p>
          <a:p>
            <a:pPr lvl="1"/>
            <a:r>
              <a:rPr lang="nl-NL" dirty="0"/>
              <a:t>Opslag zonnestroom</a:t>
            </a:r>
          </a:p>
          <a:p>
            <a:r>
              <a:rPr lang="nl-NL" dirty="0"/>
              <a:t>Kosten – Baten </a:t>
            </a:r>
          </a:p>
          <a:p>
            <a:pPr lvl="1"/>
            <a:r>
              <a:rPr lang="nl-NL" dirty="0"/>
              <a:t>Financieel en niet financieel </a:t>
            </a:r>
          </a:p>
        </p:txBody>
      </p:sp>
    </p:spTree>
    <p:extLst>
      <p:ext uri="{BB962C8B-B14F-4D97-AF65-F5344CB8AC3E}">
        <p14:creationId xmlns:p14="http://schemas.microsoft.com/office/powerpoint/2010/main" val="25241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Afbeelding 63">
            <a:extLst>
              <a:ext uri="{FF2B5EF4-FFF2-40B4-BE49-F238E27FC236}">
                <a16:creationId xmlns:a16="http://schemas.microsoft.com/office/drawing/2014/main" id="{549C1415-3FBD-B094-D86D-1EB72E58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247" y="2003715"/>
            <a:ext cx="4366325" cy="2315726"/>
          </a:xfrm>
          <a:prstGeom prst="rect">
            <a:avLst/>
          </a:prstGeom>
        </p:spPr>
      </p:pic>
      <p:pic>
        <p:nvPicPr>
          <p:cNvPr id="5" name="Graphic 4" descr="Contour van gezicht met effen opvulling">
            <a:extLst>
              <a:ext uri="{FF2B5EF4-FFF2-40B4-BE49-F238E27FC236}">
                <a16:creationId xmlns:a16="http://schemas.microsoft.com/office/drawing/2014/main" id="{8E4D29B6-B399-CDA6-2581-2F1BC27AB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3170" y="2971800"/>
            <a:ext cx="914400" cy="9144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6057DFE-BE3D-7671-387A-3C6ADDF9BBAA}"/>
              </a:ext>
            </a:extLst>
          </p:cNvPr>
          <p:cNvSpPr txBox="1"/>
          <p:nvPr/>
        </p:nvSpPr>
        <p:spPr>
          <a:xfrm>
            <a:off x="860457" y="3782729"/>
            <a:ext cx="111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Drijfveer</a:t>
            </a:r>
            <a:br>
              <a:rPr lang="nl-NL" dirty="0"/>
            </a:br>
            <a:r>
              <a:rPr lang="nl-NL" dirty="0"/>
              <a:t>(K,C,P,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€,?)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EA14676-BE60-38AB-A668-53D0F932EC74}"/>
              </a:ext>
            </a:extLst>
          </p:cNvPr>
          <p:cNvSpPr txBox="1"/>
          <p:nvPr/>
        </p:nvSpPr>
        <p:spPr>
          <a:xfrm>
            <a:off x="2851282" y="6403460"/>
            <a:ext cx="159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Warmte afgifte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4F2F5E7-0BB0-1F66-8B42-EEF8CA464F5D}"/>
              </a:ext>
            </a:extLst>
          </p:cNvPr>
          <p:cNvSpPr txBox="1"/>
          <p:nvPr/>
        </p:nvSpPr>
        <p:spPr>
          <a:xfrm>
            <a:off x="3172738" y="1764635"/>
            <a:ext cx="1312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Warmtevraag</a:t>
            </a:r>
            <a:endParaRPr lang="nl-NL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96E1340-6562-300D-489D-E0F255FE5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A5CFDD"/>
              </a:clrFrom>
              <a:clrTo>
                <a:srgbClr val="A5C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r="6911"/>
          <a:stretch/>
        </p:blipFill>
        <p:spPr bwMode="auto">
          <a:xfrm>
            <a:off x="2854214" y="576113"/>
            <a:ext cx="1420299" cy="122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2DED72B-2986-8E44-1C72-94DD7CABDF99}"/>
              </a:ext>
            </a:extLst>
          </p:cNvPr>
          <p:cNvCxnSpPr>
            <a:cxnSpLocks/>
          </p:cNvCxnSpPr>
          <p:nvPr/>
        </p:nvCxnSpPr>
        <p:spPr>
          <a:xfrm>
            <a:off x="2632509" y="849162"/>
            <a:ext cx="732055" cy="4513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46691240-EC50-3DB9-F862-CC6E30260678}"/>
              </a:ext>
            </a:extLst>
          </p:cNvPr>
          <p:cNvSpPr txBox="1"/>
          <p:nvPr/>
        </p:nvSpPr>
        <p:spPr>
          <a:xfrm>
            <a:off x="2267699" y="669949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kW</a:t>
            </a:r>
          </a:p>
        </p:txBody>
      </p:sp>
      <p:pic>
        <p:nvPicPr>
          <p:cNvPr id="2050" name="Picture 2" descr="Warmte &amp; koeling - Giesbers">
            <a:extLst>
              <a:ext uri="{FF2B5EF4-FFF2-40B4-BE49-F238E27FC236}">
                <a16:creationId xmlns:a16="http://schemas.microsoft.com/office/drawing/2014/main" id="{944192A6-496C-DC22-46B1-A299C238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30" y="4896848"/>
            <a:ext cx="582226" cy="9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chtenvrije stockvectors van Regulador">
            <a:extLst>
              <a:ext uri="{FF2B5EF4-FFF2-40B4-BE49-F238E27FC236}">
                <a16:creationId xmlns:a16="http://schemas.microsoft.com/office/drawing/2014/main" id="{34F7BD1C-436D-687F-27D1-A43D3E27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74" y="5553400"/>
            <a:ext cx="977717" cy="9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tstore.nl | Speedcomfort radiatorventilators: de slimme  radiatorventilator">
            <a:extLst>
              <a:ext uri="{FF2B5EF4-FFF2-40B4-BE49-F238E27FC236}">
                <a16:creationId xmlns:a16="http://schemas.microsoft.com/office/drawing/2014/main" id="{CBAA0A7D-841D-BF13-0932-D24E9250C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0"/>
          <a:stretch/>
        </p:blipFill>
        <p:spPr bwMode="auto">
          <a:xfrm>
            <a:off x="3425002" y="4639041"/>
            <a:ext cx="90755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572FDAAC-D3F6-5E1F-4CAA-5C1B55564090}"/>
              </a:ext>
            </a:extLst>
          </p:cNvPr>
          <p:cNvSpPr txBox="1"/>
          <p:nvPr/>
        </p:nvSpPr>
        <p:spPr>
          <a:xfrm>
            <a:off x="2735823" y="540217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90°C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5A8FFEA-4396-7C96-FE1E-1B9DBFF9A97E}"/>
              </a:ext>
            </a:extLst>
          </p:cNvPr>
          <p:cNvSpPr txBox="1"/>
          <p:nvPr/>
        </p:nvSpPr>
        <p:spPr>
          <a:xfrm>
            <a:off x="3538413" y="545246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&lt;50°C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349347C-E92C-2D44-F613-67691ED15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7414" y="525313"/>
            <a:ext cx="802621" cy="971801"/>
          </a:xfrm>
          <a:prstGeom prst="rect">
            <a:avLst/>
          </a:prstGeom>
        </p:spPr>
      </p:pic>
      <p:sp>
        <p:nvSpPr>
          <p:cNvPr id="18" name="Ovaal 17">
            <a:extLst>
              <a:ext uri="{FF2B5EF4-FFF2-40B4-BE49-F238E27FC236}">
                <a16:creationId xmlns:a16="http://schemas.microsoft.com/office/drawing/2014/main" id="{850642C7-EECB-EC07-891F-A87AF348563D}"/>
              </a:ext>
            </a:extLst>
          </p:cNvPr>
          <p:cNvSpPr/>
          <p:nvPr/>
        </p:nvSpPr>
        <p:spPr>
          <a:xfrm>
            <a:off x="3364564" y="2879389"/>
            <a:ext cx="1018805" cy="101697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Warmtepomp</a:t>
            </a:r>
          </a:p>
        </p:txBody>
      </p:sp>
      <p:sp>
        <p:nvSpPr>
          <p:cNvPr id="20" name="Pijl: omlaag 19">
            <a:extLst>
              <a:ext uri="{FF2B5EF4-FFF2-40B4-BE49-F238E27FC236}">
                <a16:creationId xmlns:a16="http://schemas.microsoft.com/office/drawing/2014/main" id="{6E85D474-33EC-28C3-E03E-4396E42444E7}"/>
              </a:ext>
            </a:extLst>
          </p:cNvPr>
          <p:cNvSpPr/>
          <p:nvPr/>
        </p:nvSpPr>
        <p:spPr>
          <a:xfrm>
            <a:off x="3688080" y="2509520"/>
            <a:ext cx="386080" cy="36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1BC789-429D-3125-07CB-D60D15EC4CC5}"/>
              </a:ext>
            </a:extLst>
          </p:cNvPr>
          <p:cNvSpPr txBox="1"/>
          <p:nvPr/>
        </p:nvSpPr>
        <p:spPr>
          <a:xfrm>
            <a:off x="2855946" y="2443023"/>
            <a:ext cx="915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Energie uit </a:t>
            </a:r>
            <a:br>
              <a:rPr lang="nl-NL" sz="1200" dirty="0"/>
            </a:br>
            <a:r>
              <a:rPr lang="nl-NL" sz="1200" dirty="0"/>
              <a:t>water/lucht</a:t>
            </a:r>
          </a:p>
        </p:txBody>
      </p:sp>
      <p:sp>
        <p:nvSpPr>
          <p:cNvPr id="26" name="Pijl: omlaag 25">
            <a:extLst>
              <a:ext uri="{FF2B5EF4-FFF2-40B4-BE49-F238E27FC236}">
                <a16:creationId xmlns:a16="http://schemas.microsoft.com/office/drawing/2014/main" id="{73672638-EC31-24F5-8C62-4153ECF02D4E}"/>
              </a:ext>
            </a:extLst>
          </p:cNvPr>
          <p:cNvSpPr/>
          <p:nvPr/>
        </p:nvSpPr>
        <p:spPr>
          <a:xfrm rot="16200000">
            <a:off x="3084696" y="3246543"/>
            <a:ext cx="180000" cy="36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57DAEFF9-0CA2-53AE-BD9D-AF9EA870AB84}"/>
              </a:ext>
            </a:extLst>
          </p:cNvPr>
          <p:cNvSpPr txBox="1"/>
          <p:nvPr/>
        </p:nvSpPr>
        <p:spPr>
          <a:xfrm>
            <a:off x="2722880" y="3434080"/>
            <a:ext cx="63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Electra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0226FD7E-A1E1-B9AB-723D-3AD05FB18A57}"/>
              </a:ext>
            </a:extLst>
          </p:cNvPr>
          <p:cNvSpPr txBox="1"/>
          <p:nvPr/>
        </p:nvSpPr>
        <p:spPr>
          <a:xfrm>
            <a:off x="4310970" y="3634069"/>
            <a:ext cx="721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Warmte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37278F3-90AA-4634-B3FF-B17B751B8C92}"/>
              </a:ext>
            </a:extLst>
          </p:cNvPr>
          <p:cNvSpPr txBox="1"/>
          <p:nvPr/>
        </p:nvSpPr>
        <p:spPr>
          <a:xfrm>
            <a:off x="3137490" y="3907352"/>
            <a:ext cx="133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WP Concept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EFBA754E-903C-BC7C-57F7-16D35B00EBF6}"/>
              </a:ext>
            </a:extLst>
          </p:cNvPr>
          <p:cNvGrpSpPr/>
          <p:nvPr/>
        </p:nvGrpSpPr>
        <p:grpSpPr>
          <a:xfrm>
            <a:off x="4423718" y="3115701"/>
            <a:ext cx="722102" cy="547200"/>
            <a:chOff x="4423718" y="3115701"/>
            <a:chExt cx="722102" cy="547200"/>
          </a:xfrm>
        </p:grpSpPr>
        <p:sp>
          <p:nvSpPr>
            <p:cNvPr id="28" name="Pijl: omlaag 27">
              <a:extLst>
                <a:ext uri="{FF2B5EF4-FFF2-40B4-BE49-F238E27FC236}">
                  <a16:creationId xmlns:a16="http://schemas.microsoft.com/office/drawing/2014/main" id="{4DD09A9A-3A1D-FD15-F9E4-631B5F4C25FB}"/>
                </a:ext>
              </a:extLst>
            </p:cNvPr>
            <p:cNvSpPr/>
            <p:nvPr/>
          </p:nvSpPr>
          <p:spPr>
            <a:xfrm rot="16200000">
              <a:off x="4356341" y="3183078"/>
              <a:ext cx="547200" cy="41244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BAD631E1-D7BA-4B54-73FE-67B7D7DD3B9F}"/>
                </a:ext>
              </a:extLst>
            </p:cNvPr>
            <p:cNvSpPr txBox="1"/>
            <p:nvPr/>
          </p:nvSpPr>
          <p:spPr>
            <a:xfrm>
              <a:off x="4424519" y="3271678"/>
              <a:ext cx="721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kW</a:t>
              </a:r>
            </a:p>
          </p:txBody>
        </p:sp>
      </p:grpSp>
      <p:sp>
        <p:nvSpPr>
          <p:cNvPr id="33" name="Tekstvak 32">
            <a:extLst>
              <a:ext uri="{FF2B5EF4-FFF2-40B4-BE49-F238E27FC236}">
                <a16:creationId xmlns:a16="http://schemas.microsoft.com/office/drawing/2014/main" id="{CE2B1AA8-5B6A-D067-07A2-150E394D1249}"/>
              </a:ext>
            </a:extLst>
          </p:cNvPr>
          <p:cNvSpPr txBox="1"/>
          <p:nvPr/>
        </p:nvSpPr>
        <p:spPr>
          <a:xfrm>
            <a:off x="8262347" y="4285963"/>
            <a:ext cx="252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Soorten Warmtepompen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FA6046F-227D-ADB2-6801-D74A71948970}"/>
              </a:ext>
            </a:extLst>
          </p:cNvPr>
          <p:cNvSpPr txBox="1"/>
          <p:nvPr/>
        </p:nvSpPr>
        <p:spPr>
          <a:xfrm>
            <a:off x="11064679" y="3399114"/>
            <a:ext cx="954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Centraal of lokaal verwarmd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6AB9C477-2E8B-26C0-02C4-0EC995EEF9C8}"/>
              </a:ext>
            </a:extLst>
          </p:cNvPr>
          <p:cNvSpPr txBox="1"/>
          <p:nvPr/>
        </p:nvSpPr>
        <p:spPr>
          <a:xfrm>
            <a:off x="9764199" y="2213678"/>
            <a:ext cx="95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Geluid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D52F9283-269A-E76C-B9A2-6F5E76E8408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6248" y="2364119"/>
            <a:ext cx="693190" cy="693190"/>
          </a:xfrm>
          <a:prstGeom prst="rect">
            <a:avLst/>
          </a:prstGeom>
        </p:spPr>
      </p:pic>
      <p:grpSp>
        <p:nvGrpSpPr>
          <p:cNvPr id="38" name="Groep 37">
            <a:extLst>
              <a:ext uri="{FF2B5EF4-FFF2-40B4-BE49-F238E27FC236}">
                <a16:creationId xmlns:a16="http://schemas.microsoft.com/office/drawing/2014/main" id="{A085B42A-D91C-617A-C55F-80847CAABF45}"/>
              </a:ext>
            </a:extLst>
          </p:cNvPr>
          <p:cNvGrpSpPr/>
          <p:nvPr/>
        </p:nvGrpSpPr>
        <p:grpSpPr>
          <a:xfrm>
            <a:off x="6663460" y="721582"/>
            <a:ext cx="1891774" cy="720395"/>
            <a:chOff x="8499805" y="1178263"/>
            <a:chExt cx="1891774" cy="720395"/>
          </a:xfrm>
        </p:grpSpPr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0D33EB9B-5636-90F1-00E0-5479497D5937}"/>
                </a:ext>
              </a:extLst>
            </p:cNvPr>
            <p:cNvSpPr txBox="1"/>
            <p:nvPr/>
          </p:nvSpPr>
          <p:spPr>
            <a:xfrm>
              <a:off x="8499805" y="1178263"/>
              <a:ext cx="471476" cy="720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nl-NL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€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D35F104D-AF54-FC82-145F-F2288E3C1356}"/>
                </a:ext>
              </a:extLst>
            </p:cNvPr>
            <p:cNvSpPr/>
            <p:nvPr/>
          </p:nvSpPr>
          <p:spPr>
            <a:xfrm>
              <a:off x="8971280" y="1178658"/>
              <a:ext cx="1420299" cy="72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 err="1">
                  <a:solidFill>
                    <a:schemeClr val="tx1"/>
                  </a:solidFill>
                </a:rPr>
                <a:t>Duurzaamheids</a:t>
              </a:r>
              <a:r>
                <a:rPr lang="nl-NL" sz="1200" dirty="0">
                  <a:solidFill>
                    <a:schemeClr val="tx1"/>
                  </a:solidFill>
                </a:rPr>
                <a:t> </a:t>
              </a:r>
              <a:br>
                <a:rPr lang="nl-NL" sz="1200" dirty="0">
                  <a:solidFill>
                    <a:schemeClr val="tx1"/>
                  </a:solidFill>
                </a:rPr>
              </a:br>
              <a:r>
                <a:rPr lang="nl-NL" sz="1200" dirty="0">
                  <a:solidFill>
                    <a:schemeClr val="tx1"/>
                  </a:solidFill>
                </a:rPr>
                <a:t>lening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Subsidie</a:t>
              </a:r>
            </a:p>
          </p:txBody>
        </p: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4BF930AB-278D-6DE4-A1FF-CB4D600AE319}"/>
              </a:ext>
            </a:extLst>
          </p:cNvPr>
          <p:cNvGrpSpPr/>
          <p:nvPr/>
        </p:nvGrpSpPr>
        <p:grpSpPr>
          <a:xfrm>
            <a:off x="8699666" y="730717"/>
            <a:ext cx="1891774" cy="720395"/>
            <a:chOff x="8499805" y="1178263"/>
            <a:chExt cx="1891774" cy="720395"/>
          </a:xfrm>
        </p:grpSpPr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0C53C481-900F-8B4E-E56A-F7709F72B9AA}"/>
                </a:ext>
              </a:extLst>
            </p:cNvPr>
            <p:cNvSpPr txBox="1"/>
            <p:nvPr/>
          </p:nvSpPr>
          <p:spPr>
            <a:xfrm>
              <a:off x="8499805" y="1178263"/>
              <a:ext cx="471476" cy="720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nl-NL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€</a:t>
              </a: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F9886D4F-7362-A13E-752B-4864F02FB031}"/>
                </a:ext>
              </a:extLst>
            </p:cNvPr>
            <p:cNvSpPr/>
            <p:nvPr/>
          </p:nvSpPr>
          <p:spPr>
            <a:xfrm>
              <a:off x="8971280" y="1178658"/>
              <a:ext cx="1420299" cy="72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 err="1">
                  <a:solidFill>
                    <a:schemeClr val="tx1"/>
                  </a:solidFill>
                </a:rPr>
                <a:t>Initiele</a:t>
              </a:r>
              <a:r>
                <a:rPr lang="nl-NL" sz="1200" dirty="0">
                  <a:solidFill>
                    <a:schemeClr val="tx1"/>
                  </a:solidFill>
                </a:rPr>
                <a:t> kosten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Jaarlijkse kosten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Verschil CV</a:t>
              </a:r>
            </a:p>
          </p:txBody>
        </p:sp>
      </p:grpSp>
      <p:sp>
        <p:nvSpPr>
          <p:cNvPr id="41" name="Tekstvak 40">
            <a:extLst>
              <a:ext uri="{FF2B5EF4-FFF2-40B4-BE49-F238E27FC236}">
                <a16:creationId xmlns:a16="http://schemas.microsoft.com/office/drawing/2014/main" id="{EC0070FF-8285-10D7-B3F8-8F5C1F041149}"/>
              </a:ext>
            </a:extLst>
          </p:cNvPr>
          <p:cNvSpPr txBox="1"/>
          <p:nvPr/>
        </p:nvSpPr>
        <p:spPr>
          <a:xfrm>
            <a:off x="6395344" y="5232662"/>
            <a:ext cx="1826185" cy="10156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Ruimte</a:t>
            </a:r>
            <a:br>
              <a:rPr lang="nl-NL" sz="1200" dirty="0"/>
            </a:br>
            <a:br>
              <a:rPr lang="nl-NL" sz="1200" dirty="0"/>
            </a:br>
            <a:br>
              <a:rPr lang="nl-NL" sz="1200" dirty="0"/>
            </a:br>
            <a:br>
              <a:rPr lang="nl-NL" sz="1200" dirty="0"/>
            </a:br>
            <a:endParaRPr lang="nl-NL" sz="1200" dirty="0"/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6F8A1755-552C-47B0-7496-7D6BD254414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4108" y="5220600"/>
            <a:ext cx="1176116" cy="1176116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90577C38-820F-49BC-B741-30E7F42AB40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1520" y="2994596"/>
            <a:ext cx="599191" cy="339813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D84492AB-5957-1C69-2A5C-BD9EF6C4183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3719" y="5628575"/>
            <a:ext cx="1048538" cy="699025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349C73EF-EBA2-4B0F-A877-BBF87BBF16D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1649" t="19390" r="43022"/>
          <a:stretch/>
        </p:blipFill>
        <p:spPr>
          <a:xfrm>
            <a:off x="7805483" y="5558547"/>
            <a:ext cx="358490" cy="619488"/>
          </a:xfrm>
          <a:prstGeom prst="rect">
            <a:avLst/>
          </a:prstGeom>
        </p:spPr>
      </p:pic>
      <p:sp>
        <p:nvSpPr>
          <p:cNvPr id="53" name="Tekstvak 52">
            <a:extLst>
              <a:ext uri="{FF2B5EF4-FFF2-40B4-BE49-F238E27FC236}">
                <a16:creationId xmlns:a16="http://schemas.microsoft.com/office/drawing/2014/main" id="{8C3FE556-E194-847B-A562-9D03CEEDACEE}"/>
              </a:ext>
            </a:extLst>
          </p:cNvPr>
          <p:cNvSpPr txBox="1"/>
          <p:nvPr/>
        </p:nvSpPr>
        <p:spPr>
          <a:xfrm>
            <a:off x="4717655" y="673013"/>
            <a:ext cx="609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Spaar-</a:t>
            </a:r>
          </a:p>
          <a:p>
            <a:r>
              <a:rPr lang="nl-NL" sz="1100" dirty="0"/>
              <a:t>douche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F2D2E2B0-3A51-5F5F-7FE0-CC784B855BF5}"/>
              </a:ext>
            </a:extLst>
          </p:cNvPr>
          <p:cNvSpPr txBox="1"/>
          <p:nvPr/>
        </p:nvSpPr>
        <p:spPr>
          <a:xfrm>
            <a:off x="4798128" y="1200410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Bad</a:t>
            </a:r>
            <a:endParaRPr lang="nl-NL" dirty="0"/>
          </a:p>
        </p:txBody>
      </p:sp>
      <p:pic>
        <p:nvPicPr>
          <p:cNvPr id="55" name="Afbeelding 54">
            <a:extLst>
              <a:ext uri="{FF2B5EF4-FFF2-40B4-BE49-F238E27FC236}">
                <a16:creationId xmlns:a16="http://schemas.microsoft.com/office/drawing/2014/main" id="{C240016A-08AC-8ECF-1740-D0C9FA6F39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416" y="5608991"/>
            <a:ext cx="714927" cy="595772"/>
          </a:xfrm>
          <a:prstGeom prst="rect">
            <a:avLst/>
          </a:prstGeom>
        </p:spPr>
      </p:pic>
      <p:sp>
        <p:nvSpPr>
          <p:cNvPr id="60" name="Tekstvak 59">
            <a:extLst>
              <a:ext uri="{FF2B5EF4-FFF2-40B4-BE49-F238E27FC236}">
                <a16:creationId xmlns:a16="http://schemas.microsoft.com/office/drawing/2014/main" id="{027A4B30-7EC5-76CC-52AA-23DEDC07257B}"/>
              </a:ext>
            </a:extLst>
          </p:cNvPr>
          <p:cNvSpPr txBox="1"/>
          <p:nvPr/>
        </p:nvSpPr>
        <p:spPr>
          <a:xfrm>
            <a:off x="8614204" y="5056290"/>
            <a:ext cx="114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/>
              <a:t>Warmwater</a:t>
            </a:r>
          </a:p>
          <a:p>
            <a:pPr algn="ctr"/>
            <a:r>
              <a:rPr lang="nl-NL" sz="1200" dirty="0"/>
              <a:t>(na)verwarmen</a:t>
            </a:r>
          </a:p>
        </p:txBody>
      </p:sp>
      <p:pic>
        <p:nvPicPr>
          <p:cNvPr id="2060" name="Picture 12" descr="Het verschil tussen een 1 fase of 3 fase aansluiting">
            <a:extLst>
              <a:ext uri="{FF2B5EF4-FFF2-40B4-BE49-F238E27FC236}">
                <a16:creationId xmlns:a16="http://schemas.microsoft.com/office/drawing/2014/main" id="{C886E5CF-4374-B731-CF83-06C637C8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438" y="5232662"/>
            <a:ext cx="1223079" cy="10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kstvak 61">
            <a:extLst>
              <a:ext uri="{FF2B5EF4-FFF2-40B4-BE49-F238E27FC236}">
                <a16:creationId xmlns:a16="http://schemas.microsoft.com/office/drawing/2014/main" id="{5D5A8424-84D9-09C6-D72C-6975C2E28A14}"/>
              </a:ext>
            </a:extLst>
          </p:cNvPr>
          <p:cNvSpPr txBox="1"/>
          <p:nvPr/>
        </p:nvSpPr>
        <p:spPr>
          <a:xfrm>
            <a:off x="7747783" y="6318353"/>
            <a:ext cx="261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Impact op installatie/Infra</a:t>
            </a:r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43CDCD1D-8D1D-BF32-CC57-932C204CAC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70928" y="5648423"/>
            <a:ext cx="553998" cy="461665"/>
          </a:xfrm>
          <a:prstGeom prst="rect">
            <a:avLst/>
          </a:prstGeom>
        </p:spPr>
      </p:pic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927785B8-7BE3-4729-A8A3-26F5CB6B2CC6}"/>
              </a:ext>
            </a:extLst>
          </p:cNvPr>
          <p:cNvCxnSpPr/>
          <p:nvPr/>
        </p:nvCxnSpPr>
        <p:spPr>
          <a:xfrm>
            <a:off x="3553594" y="962452"/>
            <a:ext cx="0" cy="4919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FB6962B3-FC73-B637-FFE9-C86CBF7C3B85}"/>
              </a:ext>
            </a:extLst>
          </p:cNvPr>
          <p:cNvCxnSpPr>
            <a:cxnSpLocks/>
          </p:cNvCxnSpPr>
          <p:nvPr/>
        </p:nvCxnSpPr>
        <p:spPr>
          <a:xfrm>
            <a:off x="3308684" y="1210570"/>
            <a:ext cx="437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ep 16">
            <a:extLst>
              <a:ext uri="{FF2B5EF4-FFF2-40B4-BE49-F238E27FC236}">
                <a16:creationId xmlns:a16="http://schemas.microsoft.com/office/drawing/2014/main" id="{83821AB0-5C51-1E3F-59D0-18C96C502CE1}"/>
              </a:ext>
            </a:extLst>
          </p:cNvPr>
          <p:cNvGrpSpPr/>
          <p:nvPr/>
        </p:nvGrpSpPr>
        <p:grpSpPr>
          <a:xfrm>
            <a:off x="580195" y="157144"/>
            <a:ext cx="11027874" cy="6530541"/>
            <a:chOff x="580195" y="157144"/>
            <a:chExt cx="11027874" cy="6530541"/>
          </a:xfrm>
        </p:grpSpPr>
        <p:cxnSp>
          <p:nvCxnSpPr>
            <p:cNvPr id="3" name="Rechte verbindingslijn 2">
              <a:extLst>
                <a:ext uri="{FF2B5EF4-FFF2-40B4-BE49-F238E27FC236}">
                  <a16:creationId xmlns:a16="http://schemas.microsoft.com/office/drawing/2014/main" id="{FFE90FFE-77EB-7E58-1429-0CEFF1A496F8}"/>
                </a:ext>
              </a:extLst>
            </p:cNvPr>
            <p:cNvCxnSpPr/>
            <p:nvPr/>
          </p:nvCxnSpPr>
          <p:spPr>
            <a:xfrm>
              <a:off x="616018" y="2050053"/>
              <a:ext cx="109920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52D3748B-31FD-5F09-7B62-3E23D886468D}"/>
                </a:ext>
              </a:extLst>
            </p:cNvPr>
            <p:cNvCxnSpPr/>
            <p:nvPr/>
          </p:nvCxnSpPr>
          <p:spPr>
            <a:xfrm>
              <a:off x="580195" y="4590916"/>
              <a:ext cx="109920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813B883E-6D3D-065B-B7A4-DC74404BFC88}"/>
                </a:ext>
              </a:extLst>
            </p:cNvPr>
            <p:cNvCxnSpPr/>
            <p:nvPr/>
          </p:nvCxnSpPr>
          <p:spPr>
            <a:xfrm>
              <a:off x="6150546" y="182880"/>
              <a:ext cx="0" cy="6504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0C13BEEE-EBBE-3530-45FE-AD66F7791601}"/>
                </a:ext>
              </a:extLst>
            </p:cNvPr>
            <p:cNvCxnSpPr/>
            <p:nvPr/>
          </p:nvCxnSpPr>
          <p:spPr>
            <a:xfrm>
              <a:off x="2308461" y="157144"/>
              <a:ext cx="0" cy="6504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9E85B01D-618E-8EBD-D211-414FA83C0A40}"/>
              </a:ext>
            </a:extLst>
          </p:cNvPr>
          <p:cNvSpPr txBox="1"/>
          <p:nvPr/>
        </p:nvSpPr>
        <p:spPr>
          <a:xfrm>
            <a:off x="8005899" y="1494793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Financiën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881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Afbeelding 63">
            <a:extLst>
              <a:ext uri="{FF2B5EF4-FFF2-40B4-BE49-F238E27FC236}">
                <a16:creationId xmlns:a16="http://schemas.microsoft.com/office/drawing/2014/main" id="{549C1415-3FBD-B094-D86D-1EB72E58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247" y="2003715"/>
            <a:ext cx="4366325" cy="2315726"/>
          </a:xfrm>
          <a:prstGeom prst="rect">
            <a:avLst/>
          </a:prstGeom>
        </p:spPr>
      </p:pic>
      <p:pic>
        <p:nvPicPr>
          <p:cNvPr id="5" name="Graphic 4" descr="Contour van gezicht met effen opvulling">
            <a:extLst>
              <a:ext uri="{FF2B5EF4-FFF2-40B4-BE49-F238E27FC236}">
                <a16:creationId xmlns:a16="http://schemas.microsoft.com/office/drawing/2014/main" id="{8E4D29B6-B399-CDA6-2581-2F1BC27AB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3170" y="2971800"/>
            <a:ext cx="914400" cy="9144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6057DFE-BE3D-7671-387A-3C6ADDF9BBAA}"/>
              </a:ext>
            </a:extLst>
          </p:cNvPr>
          <p:cNvSpPr txBox="1"/>
          <p:nvPr/>
        </p:nvSpPr>
        <p:spPr>
          <a:xfrm>
            <a:off x="860457" y="3782729"/>
            <a:ext cx="111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Drijfveer</a:t>
            </a:r>
            <a:br>
              <a:rPr lang="nl-NL" dirty="0"/>
            </a:br>
            <a:r>
              <a:rPr lang="nl-NL" dirty="0"/>
              <a:t>(K,C,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€,P,?)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EA14676-BE60-38AB-A668-53D0F932EC74}"/>
              </a:ext>
            </a:extLst>
          </p:cNvPr>
          <p:cNvSpPr txBox="1"/>
          <p:nvPr/>
        </p:nvSpPr>
        <p:spPr>
          <a:xfrm>
            <a:off x="2851282" y="6345710"/>
            <a:ext cx="159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Warmte afgifte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4F2F5E7-0BB0-1F66-8B42-EEF8CA464F5D}"/>
              </a:ext>
            </a:extLst>
          </p:cNvPr>
          <p:cNvSpPr txBox="1"/>
          <p:nvPr/>
        </p:nvSpPr>
        <p:spPr>
          <a:xfrm>
            <a:off x="3172738" y="1774260"/>
            <a:ext cx="1312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Warmtevraag</a:t>
            </a:r>
            <a:endParaRPr lang="nl-NL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96E1340-6562-300D-489D-E0F255FE5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A5CFDD"/>
              </a:clrFrom>
              <a:clrTo>
                <a:srgbClr val="A5C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r="6911"/>
          <a:stretch/>
        </p:blipFill>
        <p:spPr bwMode="auto">
          <a:xfrm>
            <a:off x="2854214" y="576113"/>
            <a:ext cx="1420299" cy="122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2DED72B-2986-8E44-1C72-94DD7CABDF99}"/>
              </a:ext>
            </a:extLst>
          </p:cNvPr>
          <p:cNvCxnSpPr>
            <a:cxnSpLocks/>
          </p:cNvCxnSpPr>
          <p:nvPr/>
        </p:nvCxnSpPr>
        <p:spPr>
          <a:xfrm>
            <a:off x="2632509" y="849162"/>
            <a:ext cx="732055" cy="4513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46691240-EC50-3DB9-F862-CC6E30260678}"/>
              </a:ext>
            </a:extLst>
          </p:cNvPr>
          <p:cNvSpPr txBox="1"/>
          <p:nvPr/>
        </p:nvSpPr>
        <p:spPr>
          <a:xfrm>
            <a:off x="2267699" y="669949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kW</a:t>
            </a:r>
          </a:p>
        </p:txBody>
      </p:sp>
      <p:pic>
        <p:nvPicPr>
          <p:cNvPr id="2050" name="Picture 2" descr="Warmte &amp; koeling - Giesbers">
            <a:extLst>
              <a:ext uri="{FF2B5EF4-FFF2-40B4-BE49-F238E27FC236}">
                <a16:creationId xmlns:a16="http://schemas.microsoft.com/office/drawing/2014/main" id="{944192A6-496C-DC22-46B1-A299C238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30" y="4839098"/>
            <a:ext cx="582226" cy="9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chtenvrije stockvectors van Regulador">
            <a:extLst>
              <a:ext uri="{FF2B5EF4-FFF2-40B4-BE49-F238E27FC236}">
                <a16:creationId xmlns:a16="http://schemas.microsoft.com/office/drawing/2014/main" id="{34F7BD1C-436D-687F-27D1-A43D3E27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74" y="5495650"/>
            <a:ext cx="977717" cy="9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tstore.nl | Speedcomfort radiatorventilators: de slimme  radiatorventilator">
            <a:extLst>
              <a:ext uri="{FF2B5EF4-FFF2-40B4-BE49-F238E27FC236}">
                <a16:creationId xmlns:a16="http://schemas.microsoft.com/office/drawing/2014/main" id="{CBAA0A7D-841D-BF13-0932-D24E9250C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0"/>
          <a:stretch/>
        </p:blipFill>
        <p:spPr bwMode="auto">
          <a:xfrm>
            <a:off x="3425002" y="4581291"/>
            <a:ext cx="90755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572FDAAC-D3F6-5E1F-4CAA-5C1B55564090}"/>
              </a:ext>
            </a:extLst>
          </p:cNvPr>
          <p:cNvSpPr txBox="1"/>
          <p:nvPr/>
        </p:nvSpPr>
        <p:spPr>
          <a:xfrm>
            <a:off x="2735823" y="534442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90°C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5A8FFEA-4396-7C96-FE1E-1B9DBFF9A97E}"/>
              </a:ext>
            </a:extLst>
          </p:cNvPr>
          <p:cNvSpPr txBox="1"/>
          <p:nvPr/>
        </p:nvSpPr>
        <p:spPr>
          <a:xfrm>
            <a:off x="3538413" y="539471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&lt;50°C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349347C-E92C-2D44-F613-67691ED15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7414" y="525313"/>
            <a:ext cx="802621" cy="971801"/>
          </a:xfrm>
          <a:prstGeom prst="rect">
            <a:avLst/>
          </a:prstGeom>
        </p:spPr>
      </p:pic>
      <p:sp>
        <p:nvSpPr>
          <p:cNvPr id="18" name="Ovaal 17">
            <a:extLst>
              <a:ext uri="{FF2B5EF4-FFF2-40B4-BE49-F238E27FC236}">
                <a16:creationId xmlns:a16="http://schemas.microsoft.com/office/drawing/2014/main" id="{850642C7-EECB-EC07-891F-A87AF348563D}"/>
              </a:ext>
            </a:extLst>
          </p:cNvPr>
          <p:cNvSpPr/>
          <p:nvPr/>
        </p:nvSpPr>
        <p:spPr>
          <a:xfrm>
            <a:off x="3364564" y="2879389"/>
            <a:ext cx="1018805" cy="101697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Warmtepomp</a:t>
            </a:r>
          </a:p>
        </p:txBody>
      </p:sp>
      <p:sp>
        <p:nvSpPr>
          <p:cNvPr id="20" name="Pijl: omlaag 19">
            <a:extLst>
              <a:ext uri="{FF2B5EF4-FFF2-40B4-BE49-F238E27FC236}">
                <a16:creationId xmlns:a16="http://schemas.microsoft.com/office/drawing/2014/main" id="{6E85D474-33EC-28C3-E03E-4396E42444E7}"/>
              </a:ext>
            </a:extLst>
          </p:cNvPr>
          <p:cNvSpPr/>
          <p:nvPr/>
        </p:nvSpPr>
        <p:spPr>
          <a:xfrm>
            <a:off x="3688080" y="2509520"/>
            <a:ext cx="386080" cy="36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1BC789-429D-3125-07CB-D60D15EC4CC5}"/>
              </a:ext>
            </a:extLst>
          </p:cNvPr>
          <p:cNvSpPr txBox="1"/>
          <p:nvPr/>
        </p:nvSpPr>
        <p:spPr>
          <a:xfrm>
            <a:off x="2855946" y="2443023"/>
            <a:ext cx="915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Energie uit </a:t>
            </a:r>
            <a:br>
              <a:rPr lang="nl-NL" sz="1200" dirty="0"/>
            </a:br>
            <a:r>
              <a:rPr lang="nl-NL" sz="1200" dirty="0"/>
              <a:t>water/lucht</a:t>
            </a:r>
          </a:p>
        </p:txBody>
      </p:sp>
      <p:sp>
        <p:nvSpPr>
          <p:cNvPr id="26" name="Pijl: omlaag 25">
            <a:extLst>
              <a:ext uri="{FF2B5EF4-FFF2-40B4-BE49-F238E27FC236}">
                <a16:creationId xmlns:a16="http://schemas.microsoft.com/office/drawing/2014/main" id="{73672638-EC31-24F5-8C62-4153ECF02D4E}"/>
              </a:ext>
            </a:extLst>
          </p:cNvPr>
          <p:cNvSpPr/>
          <p:nvPr/>
        </p:nvSpPr>
        <p:spPr>
          <a:xfrm rot="16200000">
            <a:off x="3084696" y="3246543"/>
            <a:ext cx="180000" cy="36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57DAEFF9-0CA2-53AE-BD9D-AF9EA870AB84}"/>
              </a:ext>
            </a:extLst>
          </p:cNvPr>
          <p:cNvSpPr txBox="1"/>
          <p:nvPr/>
        </p:nvSpPr>
        <p:spPr>
          <a:xfrm>
            <a:off x="2722880" y="3434080"/>
            <a:ext cx="63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Electra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0226FD7E-A1E1-B9AB-723D-3AD05FB18A57}"/>
              </a:ext>
            </a:extLst>
          </p:cNvPr>
          <p:cNvSpPr txBox="1"/>
          <p:nvPr/>
        </p:nvSpPr>
        <p:spPr>
          <a:xfrm>
            <a:off x="4310970" y="3634069"/>
            <a:ext cx="721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Warmte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37278F3-90AA-4634-B3FF-B17B751B8C92}"/>
              </a:ext>
            </a:extLst>
          </p:cNvPr>
          <p:cNvSpPr txBox="1"/>
          <p:nvPr/>
        </p:nvSpPr>
        <p:spPr>
          <a:xfrm>
            <a:off x="3137490" y="3907352"/>
            <a:ext cx="133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WP Concept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EFBA754E-903C-BC7C-57F7-16D35B00EBF6}"/>
              </a:ext>
            </a:extLst>
          </p:cNvPr>
          <p:cNvGrpSpPr/>
          <p:nvPr/>
        </p:nvGrpSpPr>
        <p:grpSpPr>
          <a:xfrm>
            <a:off x="4423718" y="3115701"/>
            <a:ext cx="722102" cy="547200"/>
            <a:chOff x="4423718" y="3115701"/>
            <a:chExt cx="722102" cy="547200"/>
          </a:xfrm>
        </p:grpSpPr>
        <p:sp>
          <p:nvSpPr>
            <p:cNvPr id="28" name="Pijl: omlaag 27">
              <a:extLst>
                <a:ext uri="{FF2B5EF4-FFF2-40B4-BE49-F238E27FC236}">
                  <a16:creationId xmlns:a16="http://schemas.microsoft.com/office/drawing/2014/main" id="{4DD09A9A-3A1D-FD15-F9E4-631B5F4C25FB}"/>
                </a:ext>
              </a:extLst>
            </p:cNvPr>
            <p:cNvSpPr/>
            <p:nvPr/>
          </p:nvSpPr>
          <p:spPr>
            <a:xfrm rot="16200000">
              <a:off x="4356341" y="3183078"/>
              <a:ext cx="547200" cy="41244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BAD631E1-D7BA-4B54-73FE-67B7D7DD3B9F}"/>
                </a:ext>
              </a:extLst>
            </p:cNvPr>
            <p:cNvSpPr txBox="1"/>
            <p:nvPr/>
          </p:nvSpPr>
          <p:spPr>
            <a:xfrm>
              <a:off x="4424519" y="3271678"/>
              <a:ext cx="721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kW</a:t>
              </a:r>
            </a:p>
          </p:txBody>
        </p:sp>
      </p:grpSp>
      <p:sp>
        <p:nvSpPr>
          <p:cNvPr id="39" name="Tekstvak 38">
            <a:extLst>
              <a:ext uri="{FF2B5EF4-FFF2-40B4-BE49-F238E27FC236}">
                <a16:creationId xmlns:a16="http://schemas.microsoft.com/office/drawing/2014/main" id="{2FA6046F-227D-ADB2-6801-D74A71948970}"/>
              </a:ext>
            </a:extLst>
          </p:cNvPr>
          <p:cNvSpPr txBox="1"/>
          <p:nvPr/>
        </p:nvSpPr>
        <p:spPr>
          <a:xfrm>
            <a:off x="11064679" y="3399114"/>
            <a:ext cx="954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Centraal of lokaal verwarmd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6AB9C477-2E8B-26C0-02C4-0EC995EEF9C8}"/>
              </a:ext>
            </a:extLst>
          </p:cNvPr>
          <p:cNvSpPr txBox="1"/>
          <p:nvPr/>
        </p:nvSpPr>
        <p:spPr>
          <a:xfrm>
            <a:off x="9764199" y="2213678"/>
            <a:ext cx="95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Geluid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D52F9283-269A-E76C-B9A2-6F5E76E8408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6248" y="2364119"/>
            <a:ext cx="693190" cy="693190"/>
          </a:xfrm>
          <a:prstGeom prst="rect">
            <a:avLst/>
          </a:prstGeom>
        </p:spPr>
      </p:pic>
      <p:grpSp>
        <p:nvGrpSpPr>
          <p:cNvPr id="38" name="Groep 37">
            <a:extLst>
              <a:ext uri="{FF2B5EF4-FFF2-40B4-BE49-F238E27FC236}">
                <a16:creationId xmlns:a16="http://schemas.microsoft.com/office/drawing/2014/main" id="{A085B42A-D91C-617A-C55F-80847CAABF45}"/>
              </a:ext>
            </a:extLst>
          </p:cNvPr>
          <p:cNvGrpSpPr/>
          <p:nvPr/>
        </p:nvGrpSpPr>
        <p:grpSpPr>
          <a:xfrm>
            <a:off x="6663460" y="721582"/>
            <a:ext cx="1891774" cy="720395"/>
            <a:chOff x="8499805" y="1178263"/>
            <a:chExt cx="1891774" cy="720395"/>
          </a:xfrm>
        </p:grpSpPr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0D33EB9B-5636-90F1-00E0-5479497D5937}"/>
                </a:ext>
              </a:extLst>
            </p:cNvPr>
            <p:cNvSpPr txBox="1"/>
            <p:nvPr/>
          </p:nvSpPr>
          <p:spPr>
            <a:xfrm>
              <a:off x="8499805" y="1178263"/>
              <a:ext cx="471476" cy="720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nl-NL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€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D35F104D-AF54-FC82-145F-F2288E3C1356}"/>
                </a:ext>
              </a:extLst>
            </p:cNvPr>
            <p:cNvSpPr/>
            <p:nvPr/>
          </p:nvSpPr>
          <p:spPr>
            <a:xfrm>
              <a:off x="8971280" y="1178658"/>
              <a:ext cx="1420299" cy="72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 err="1">
                  <a:solidFill>
                    <a:schemeClr val="tx1"/>
                  </a:solidFill>
                </a:rPr>
                <a:t>Duurzaamheids</a:t>
              </a:r>
              <a:r>
                <a:rPr lang="nl-NL" sz="1200" dirty="0">
                  <a:solidFill>
                    <a:schemeClr val="tx1"/>
                  </a:solidFill>
                </a:rPr>
                <a:t> </a:t>
              </a:r>
              <a:br>
                <a:rPr lang="nl-NL" sz="1200" dirty="0">
                  <a:solidFill>
                    <a:schemeClr val="tx1"/>
                  </a:solidFill>
                </a:rPr>
              </a:br>
              <a:r>
                <a:rPr lang="nl-NL" sz="1200" dirty="0">
                  <a:solidFill>
                    <a:schemeClr val="tx1"/>
                  </a:solidFill>
                </a:rPr>
                <a:t>lening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Subsidie</a:t>
              </a:r>
            </a:p>
          </p:txBody>
        </p: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4BF930AB-278D-6DE4-A1FF-CB4D600AE319}"/>
              </a:ext>
            </a:extLst>
          </p:cNvPr>
          <p:cNvGrpSpPr/>
          <p:nvPr/>
        </p:nvGrpSpPr>
        <p:grpSpPr>
          <a:xfrm>
            <a:off x="8699666" y="730717"/>
            <a:ext cx="1891774" cy="720395"/>
            <a:chOff x="8499805" y="1178263"/>
            <a:chExt cx="1891774" cy="720395"/>
          </a:xfrm>
        </p:grpSpPr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0C53C481-900F-8B4E-E56A-F7709F72B9AA}"/>
                </a:ext>
              </a:extLst>
            </p:cNvPr>
            <p:cNvSpPr txBox="1"/>
            <p:nvPr/>
          </p:nvSpPr>
          <p:spPr>
            <a:xfrm>
              <a:off x="8499805" y="1178263"/>
              <a:ext cx="471476" cy="720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nl-NL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€</a:t>
              </a: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F9886D4F-7362-A13E-752B-4864F02FB031}"/>
                </a:ext>
              </a:extLst>
            </p:cNvPr>
            <p:cNvSpPr/>
            <p:nvPr/>
          </p:nvSpPr>
          <p:spPr>
            <a:xfrm>
              <a:off x="8971280" y="1178658"/>
              <a:ext cx="1420299" cy="72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 err="1">
                  <a:solidFill>
                    <a:schemeClr val="tx1"/>
                  </a:solidFill>
                </a:rPr>
                <a:t>Initiele</a:t>
              </a:r>
              <a:r>
                <a:rPr lang="nl-NL" sz="1200" dirty="0">
                  <a:solidFill>
                    <a:schemeClr val="tx1"/>
                  </a:solidFill>
                </a:rPr>
                <a:t> kosten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Jaarlijkse kosten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Verschil CV</a:t>
              </a:r>
            </a:p>
          </p:txBody>
        </p:sp>
      </p:grpSp>
      <p:sp>
        <p:nvSpPr>
          <p:cNvPr id="41" name="Tekstvak 40">
            <a:extLst>
              <a:ext uri="{FF2B5EF4-FFF2-40B4-BE49-F238E27FC236}">
                <a16:creationId xmlns:a16="http://schemas.microsoft.com/office/drawing/2014/main" id="{EC0070FF-8285-10D7-B3F8-8F5C1F041149}"/>
              </a:ext>
            </a:extLst>
          </p:cNvPr>
          <p:cNvSpPr txBox="1"/>
          <p:nvPr/>
        </p:nvSpPr>
        <p:spPr>
          <a:xfrm>
            <a:off x="6395344" y="5232662"/>
            <a:ext cx="1826185" cy="10156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Ruimte</a:t>
            </a:r>
            <a:br>
              <a:rPr lang="nl-NL" sz="1200" dirty="0"/>
            </a:br>
            <a:br>
              <a:rPr lang="nl-NL" sz="1200" dirty="0"/>
            </a:br>
            <a:br>
              <a:rPr lang="nl-NL" sz="1200" dirty="0"/>
            </a:br>
            <a:br>
              <a:rPr lang="nl-NL" sz="1200" dirty="0"/>
            </a:br>
            <a:endParaRPr lang="nl-NL" sz="1200" dirty="0"/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6F8A1755-552C-47B0-7496-7D6BD254414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4108" y="5220600"/>
            <a:ext cx="1176116" cy="1176116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90577C38-820F-49BC-B741-30E7F42AB40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1520" y="2994596"/>
            <a:ext cx="599191" cy="339813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D84492AB-5957-1C69-2A5C-BD9EF6C4183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3719" y="5628575"/>
            <a:ext cx="1048538" cy="699025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349C73EF-EBA2-4B0F-A877-BBF87BBF16D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1649" t="19390" r="43022"/>
          <a:stretch/>
        </p:blipFill>
        <p:spPr>
          <a:xfrm>
            <a:off x="7805483" y="5558547"/>
            <a:ext cx="358490" cy="619488"/>
          </a:xfrm>
          <a:prstGeom prst="rect">
            <a:avLst/>
          </a:prstGeom>
        </p:spPr>
      </p:pic>
      <p:sp>
        <p:nvSpPr>
          <p:cNvPr id="53" name="Tekstvak 52">
            <a:extLst>
              <a:ext uri="{FF2B5EF4-FFF2-40B4-BE49-F238E27FC236}">
                <a16:creationId xmlns:a16="http://schemas.microsoft.com/office/drawing/2014/main" id="{8C3FE556-E194-847B-A562-9D03CEEDACEE}"/>
              </a:ext>
            </a:extLst>
          </p:cNvPr>
          <p:cNvSpPr txBox="1"/>
          <p:nvPr/>
        </p:nvSpPr>
        <p:spPr>
          <a:xfrm>
            <a:off x="4717655" y="673013"/>
            <a:ext cx="609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Spaar-</a:t>
            </a:r>
          </a:p>
          <a:p>
            <a:r>
              <a:rPr lang="nl-NL" sz="1100" dirty="0"/>
              <a:t>douche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F2D2E2B0-3A51-5F5F-7FE0-CC784B855BF5}"/>
              </a:ext>
            </a:extLst>
          </p:cNvPr>
          <p:cNvSpPr txBox="1"/>
          <p:nvPr/>
        </p:nvSpPr>
        <p:spPr>
          <a:xfrm>
            <a:off x="4798128" y="1200410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Bad</a:t>
            </a:r>
            <a:endParaRPr lang="nl-NL" dirty="0"/>
          </a:p>
        </p:txBody>
      </p:sp>
      <p:pic>
        <p:nvPicPr>
          <p:cNvPr id="55" name="Afbeelding 54">
            <a:extLst>
              <a:ext uri="{FF2B5EF4-FFF2-40B4-BE49-F238E27FC236}">
                <a16:creationId xmlns:a16="http://schemas.microsoft.com/office/drawing/2014/main" id="{C240016A-08AC-8ECF-1740-D0C9FA6F39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416" y="5608991"/>
            <a:ext cx="714927" cy="595772"/>
          </a:xfrm>
          <a:prstGeom prst="rect">
            <a:avLst/>
          </a:prstGeom>
        </p:spPr>
      </p:pic>
      <p:sp>
        <p:nvSpPr>
          <p:cNvPr id="60" name="Tekstvak 59">
            <a:extLst>
              <a:ext uri="{FF2B5EF4-FFF2-40B4-BE49-F238E27FC236}">
                <a16:creationId xmlns:a16="http://schemas.microsoft.com/office/drawing/2014/main" id="{027A4B30-7EC5-76CC-52AA-23DEDC07257B}"/>
              </a:ext>
            </a:extLst>
          </p:cNvPr>
          <p:cNvSpPr txBox="1"/>
          <p:nvPr/>
        </p:nvSpPr>
        <p:spPr>
          <a:xfrm>
            <a:off x="8614204" y="5056290"/>
            <a:ext cx="114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/>
              <a:t>Warmwater</a:t>
            </a:r>
          </a:p>
          <a:p>
            <a:pPr algn="ctr"/>
            <a:r>
              <a:rPr lang="nl-NL" sz="1200" dirty="0"/>
              <a:t>(na)verwarmen</a:t>
            </a:r>
          </a:p>
        </p:txBody>
      </p:sp>
      <p:pic>
        <p:nvPicPr>
          <p:cNvPr id="2060" name="Picture 12" descr="Het verschil tussen een 1 fase of 3 fase aansluiting">
            <a:extLst>
              <a:ext uri="{FF2B5EF4-FFF2-40B4-BE49-F238E27FC236}">
                <a16:creationId xmlns:a16="http://schemas.microsoft.com/office/drawing/2014/main" id="{C886E5CF-4374-B731-CF83-06C637C8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438" y="5232662"/>
            <a:ext cx="1223079" cy="10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kstvak 61">
            <a:extLst>
              <a:ext uri="{FF2B5EF4-FFF2-40B4-BE49-F238E27FC236}">
                <a16:creationId xmlns:a16="http://schemas.microsoft.com/office/drawing/2014/main" id="{5D5A8424-84D9-09C6-D72C-6975C2E28A14}"/>
              </a:ext>
            </a:extLst>
          </p:cNvPr>
          <p:cNvSpPr txBox="1"/>
          <p:nvPr/>
        </p:nvSpPr>
        <p:spPr>
          <a:xfrm>
            <a:off x="7747783" y="6318353"/>
            <a:ext cx="261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Impact op installatie/Infra</a:t>
            </a:r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43CDCD1D-8D1D-BF32-CC57-932C204CAC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70928" y="5648423"/>
            <a:ext cx="553998" cy="461665"/>
          </a:xfrm>
          <a:prstGeom prst="rect">
            <a:avLst/>
          </a:prstGeom>
        </p:spPr>
      </p:pic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927785B8-7BE3-4729-A8A3-26F5CB6B2CC6}"/>
              </a:ext>
            </a:extLst>
          </p:cNvPr>
          <p:cNvCxnSpPr/>
          <p:nvPr/>
        </p:nvCxnSpPr>
        <p:spPr>
          <a:xfrm>
            <a:off x="3553594" y="962452"/>
            <a:ext cx="0" cy="4919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FB6962B3-FC73-B637-FFE9-C86CBF7C3B85}"/>
              </a:ext>
            </a:extLst>
          </p:cNvPr>
          <p:cNvCxnSpPr>
            <a:cxnSpLocks/>
          </p:cNvCxnSpPr>
          <p:nvPr/>
        </p:nvCxnSpPr>
        <p:spPr>
          <a:xfrm>
            <a:off x="3308684" y="1210570"/>
            <a:ext cx="437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al 1">
            <a:extLst>
              <a:ext uri="{FF2B5EF4-FFF2-40B4-BE49-F238E27FC236}">
                <a16:creationId xmlns:a16="http://schemas.microsoft.com/office/drawing/2014/main" id="{8BD7D691-A9D9-83A3-4E1B-F606D7657EE9}"/>
              </a:ext>
            </a:extLst>
          </p:cNvPr>
          <p:cNvSpPr/>
          <p:nvPr/>
        </p:nvSpPr>
        <p:spPr>
          <a:xfrm>
            <a:off x="447040" y="2804160"/>
            <a:ext cx="1825906" cy="188001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C662163-5C74-4D53-1BD6-DF25A0CCDF7E}"/>
              </a:ext>
            </a:extLst>
          </p:cNvPr>
          <p:cNvSpPr txBox="1"/>
          <p:nvPr/>
        </p:nvSpPr>
        <p:spPr>
          <a:xfrm>
            <a:off x="8262347" y="4314838"/>
            <a:ext cx="252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Soorten Warmtepompen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2B13385-C65A-D830-D597-80CFB62B9F62}"/>
              </a:ext>
            </a:extLst>
          </p:cNvPr>
          <p:cNvSpPr txBox="1"/>
          <p:nvPr/>
        </p:nvSpPr>
        <p:spPr>
          <a:xfrm>
            <a:off x="8005899" y="1494793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Financiën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40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C0AD3-5AD1-BFC6-B1EF-EA3BDF8A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Drijfveren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2193D-1A22-F55E-DB43-99DD40758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Klimaat</a:t>
            </a:r>
          </a:p>
          <a:p>
            <a:r>
              <a:rPr lang="nl-NL" dirty="0"/>
              <a:t>Financieel</a:t>
            </a:r>
          </a:p>
          <a:p>
            <a:r>
              <a:rPr lang="nl-NL" dirty="0"/>
              <a:t>Politieke onafhankelijkheid</a:t>
            </a:r>
          </a:p>
          <a:p>
            <a:r>
              <a:rPr lang="nl-NL" dirty="0"/>
              <a:t>Comfort</a:t>
            </a:r>
          </a:p>
          <a:p>
            <a:r>
              <a:rPr lang="nl-NL" dirty="0"/>
              <a:t>??</a:t>
            </a:r>
          </a:p>
        </p:txBody>
      </p:sp>
      <p:pic>
        <p:nvPicPr>
          <p:cNvPr id="4" name="Graphic 3" descr="Contour van gezicht met effen opvulling">
            <a:extLst>
              <a:ext uri="{FF2B5EF4-FFF2-40B4-BE49-F238E27FC236}">
                <a16:creationId xmlns:a16="http://schemas.microsoft.com/office/drawing/2014/main" id="{43A140D0-8056-3AA0-AAFA-3664BBBBE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4408" y="532765"/>
            <a:ext cx="914400" cy="9144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E57B727-F6A8-D74C-7C87-BA5ADA89FD8F}"/>
              </a:ext>
            </a:extLst>
          </p:cNvPr>
          <p:cNvSpPr txBox="1"/>
          <p:nvPr/>
        </p:nvSpPr>
        <p:spPr>
          <a:xfrm>
            <a:off x="9561695" y="1343694"/>
            <a:ext cx="111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Drijfveer</a:t>
            </a:r>
            <a:br>
              <a:rPr lang="nl-NL" dirty="0"/>
            </a:br>
            <a:r>
              <a:rPr lang="nl-NL" dirty="0"/>
              <a:t>(K,C,P,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€,?)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6272B2CE-6B0C-CBF1-DF22-3C198F1B1456}"/>
              </a:ext>
            </a:extLst>
          </p:cNvPr>
          <p:cNvSpPr/>
          <p:nvPr/>
        </p:nvSpPr>
        <p:spPr>
          <a:xfrm>
            <a:off x="9148278" y="365125"/>
            <a:ext cx="1825906" cy="188001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700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Afbeelding 63">
            <a:extLst>
              <a:ext uri="{FF2B5EF4-FFF2-40B4-BE49-F238E27FC236}">
                <a16:creationId xmlns:a16="http://schemas.microsoft.com/office/drawing/2014/main" id="{549C1415-3FBD-B094-D86D-1EB72E58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247" y="2003715"/>
            <a:ext cx="4366325" cy="2315726"/>
          </a:xfrm>
          <a:prstGeom prst="rect">
            <a:avLst/>
          </a:prstGeom>
        </p:spPr>
      </p:pic>
      <p:pic>
        <p:nvPicPr>
          <p:cNvPr id="5" name="Graphic 4" descr="Contour van gezicht met effen opvulling">
            <a:extLst>
              <a:ext uri="{FF2B5EF4-FFF2-40B4-BE49-F238E27FC236}">
                <a16:creationId xmlns:a16="http://schemas.microsoft.com/office/drawing/2014/main" id="{8E4D29B6-B399-CDA6-2581-2F1BC27AB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3170" y="2971800"/>
            <a:ext cx="914400" cy="9144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6057DFE-BE3D-7671-387A-3C6ADDF9BBAA}"/>
              </a:ext>
            </a:extLst>
          </p:cNvPr>
          <p:cNvSpPr txBox="1"/>
          <p:nvPr/>
        </p:nvSpPr>
        <p:spPr>
          <a:xfrm>
            <a:off x="860457" y="3782729"/>
            <a:ext cx="111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Drijfveer</a:t>
            </a:r>
            <a:br>
              <a:rPr lang="nl-NL" dirty="0"/>
            </a:br>
            <a:r>
              <a:rPr lang="nl-NL" dirty="0"/>
              <a:t>(K,C,P,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€,?)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EA14676-BE60-38AB-A668-53D0F932EC74}"/>
              </a:ext>
            </a:extLst>
          </p:cNvPr>
          <p:cNvSpPr txBox="1"/>
          <p:nvPr/>
        </p:nvSpPr>
        <p:spPr>
          <a:xfrm>
            <a:off x="2851282" y="6345710"/>
            <a:ext cx="159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Warmte afgifte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4F2F5E7-0BB0-1F66-8B42-EEF8CA464F5D}"/>
              </a:ext>
            </a:extLst>
          </p:cNvPr>
          <p:cNvSpPr txBox="1"/>
          <p:nvPr/>
        </p:nvSpPr>
        <p:spPr>
          <a:xfrm>
            <a:off x="3172738" y="1764635"/>
            <a:ext cx="1312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Warmtevraag</a:t>
            </a:r>
            <a:endParaRPr lang="nl-NL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96E1340-6562-300D-489D-E0F255FE5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A5CFDD"/>
              </a:clrFrom>
              <a:clrTo>
                <a:srgbClr val="A5C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r="6911"/>
          <a:stretch/>
        </p:blipFill>
        <p:spPr bwMode="auto">
          <a:xfrm>
            <a:off x="2854214" y="576113"/>
            <a:ext cx="1420299" cy="122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2DED72B-2986-8E44-1C72-94DD7CABDF99}"/>
              </a:ext>
            </a:extLst>
          </p:cNvPr>
          <p:cNvCxnSpPr>
            <a:cxnSpLocks/>
          </p:cNvCxnSpPr>
          <p:nvPr/>
        </p:nvCxnSpPr>
        <p:spPr>
          <a:xfrm>
            <a:off x="2632509" y="849162"/>
            <a:ext cx="732055" cy="4513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46691240-EC50-3DB9-F862-CC6E30260678}"/>
              </a:ext>
            </a:extLst>
          </p:cNvPr>
          <p:cNvSpPr txBox="1"/>
          <p:nvPr/>
        </p:nvSpPr>
        <p:spPr>
          <a:xfrm>
            <a:off x="2267699" y="669949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kW</a:t>
            </a:r>
          </a:p>
        </p:txBody>
      </p:sp>
      <p:pic>
        <p:nvPicPr>
          <p:cNvPr id="2050" name="Picture 2" descr="Warmte &amp; koeling - Giesbers">
            <a:extLst>
              <a:ext uri="{FF2B5EF4-FFF2-40B4-BE49-F238E27FC236}">
                <a16:creationId xmlns:a16="http://schemas.microsoft.com/office/drawing/2014/main" id="{944192A6-496C-DC22-46B1-A299C238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30" y="4839098"/>
            <a:ext cx="582226" cy="9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chtenvrije stockvectors van Regulador">
            <a:extLst>
              <a:ext uri="{FF2B5EF4-FFF2-40B4-BE49-F238E27FC236}">
                <a16:creationId xmlns:a16="http://schemas.microsoft.com/office/drawing/2014/main" id="{34F7BD1C-436D-687F-27D1-A43D3E27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74" y="5495650"/>
            <a:ext cx="977717" cy="9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tstore.nl | Speedcomfort radiatorventilators: de slimme  radiatorventilator">
            <a:extLst>
              <a:ext uri="{FF2B5EF4-FFF2-40B4-BE49-F238E27FC236}">
                <a16:creationId xmlns:a16="http://schemas.microsoft.com/office/drawing/2014/main" id="{CBAA0A7D-841D-BF13-0932-D24E9250C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0"/>
          <a:stretch/>
        </p:blipFill>
        <p:spPr bwMode="auto">
          <a:xfrm>
            <a:off x="3425002" y="4581291"/>
            <a:ext cx="90755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572FDAAC-D3F6-5E1F-4CAA-5C1B55564090}"/>
              </a:ext>
            </a:extLst>
          </p:cNvPr>
          <p:cNvSpPr txBox="1"/>
          <p:nvPr/>
        </p:nvSpPr>
        <p:spPr>
          <a:xfrm>
            <a:off x="2735823" y="534442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90°C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5A8FFEA-4396-7C96-FE1E-1B9DBFF9A97E}"/>
              </a:ext>
            </a:extLst>
          </p:cNvPr>
          <p:cNvSpPr txBox="1"/>
          <p:nvPr/>
        </p:nvSpPr>
        <p:spPr>
          <a:xfrm>
            <a:off x="3538413" y="539471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&lt;50°C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349347C-E92C-2D44-F613-67691ED15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7414" y="525313"/>
            <a:ext cx="802621" cy="971801"/>
          </a:xfrm>
          <a:prstGeom prst="rect">
            <a:avLst/>
          </a:prstGeom>
        </p:spPr>
      </p:pic>
      <p:sp>
        <p:nvSpPr>
          <p:cNvPr id="18" name="Ovaal 17">
            <a:extLst>
              <a:ext uri="{FF2B5EF4-FFF2-40B4-BE49-F238E27FC236}">
                <a16:creationId xmlns:a16="http://schemas.microsoft.com/office/drawing/2014/main" id="{850642C7-EECB-EC07-891F-A87AF348563D}"/>
              </a:ext>
            </a:extLst>
          </p:cNvPr>
          <p:cNvSpPr/>
          <p:nvPr/>
        </p:nvSpPr>
        <p:spPr>
          <a:xfrm>
            <a:off x="3364564" y="2879389"/>
            <a:ext cx="1018805" cy="101697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Warmtepomp</a:t>
            </a:r>
          </a:p>
        </p:txBody>
      </p:sp>
      <p:sp>
        <p:nvSpPr>
          <p:cNvPr id="20" name="Pijl: omlaag 19">
            <a:extLst>
              <a:ext uri="{FF2B5EF4-FFF2-40B4-BE49-F238E27FC236}">
                <a16:creationId xmlns:a16="http://schemas.microsoft.com/office/drawing/2014/main" id="{6E85D474-33EC-28C3-E03E-4396E42444E7}"/>
              </a:ext>
            </a:extLst>
          </p:cNvPr>
          <p:cNvSpPr/>
          <p:nvPr/>
        </p:nvSpPr>
        <p:spPr>
          <a:xfrm>
            <a:off x="3688080" y="2509520"/>
            <a:ext cx="386080" cy="36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1BC789-429D-3125-07CB-D60D15EC4CC5}"/>
              </a:ext>
            </a:extLst>
          </p:cNvPr>
          <p:cNvSpPr txBox="1"/>
          <p:nvPr/>
        </p:nvSpPr>
        <p:spPr>
          <a:xfrm>
            <a:off x="2855946" y="2443023"/>
            <a:ext cx="915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Energie uit </a:t>
            </a:r>
            <a:br>
              <a:rPr lang="nl-NL" sz="1200" dirty="0"/>
            </a:br>
            <a:r>
              <a:rPr lang="nl-NL" sz="1200" dirty="0"/>
              <a:t>water/lucht</a:t>
            </a:r>
          </a:p>
        </p:txBody>
      </p:sp>
      <p:sp>
        <p:nvSpPr>
          <p:cNvPr id="26" name="Pijl: omlaag 25">
            <a:extLst>
              <a:ext uri="{FF2B5EF4-FFF2-40B4-BE49-F238E27FC236}">
                <a16:creationId xmlns:a16="http://schemas.microsoft.com/office/drawing/2014/main" id="{73672638-EC31-24F5-8C62-4153ECF02D4E}"/>
              </a:ext>
            </a:extLst>
          </p:cNvPr>
          <p:cNvSpPr/>
          <p:nvPr/>
        </p:nvSpPr>
        <p:spPr>
          <a:xfrm rot="16200000">
            <a:off x="3084696" y="3246543"/>
            <a:ext cx="180000" cy="36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57DAEFF9-0CA2-53AE-BD9D-AF9EA870AB84}"/>
              </a:ext>
            </a:extLst>
          </p:cNvPr>
          <p:cNvSpPr txBox="1"/>
          <p:nvPr/>
        </p:nvSpPr>
        <p:spPr>
          <a:xfrm>
            <a:off x="2722880" y="3434080"/>
            <a:ext cx="63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Electra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0226FD7E-A1E1-B9AB-723D-3AD05FB18A57}"/>
              </a:ext>
            </a:extLst>
          </p:cNvPr>
          <p:cNvSpPr txBox="1"/>
          <p:nvPr/>
        </p:nvSpPr>
        <p:spPr>
          <a:xfrm>
            <a:off x="4310970" y="3634069"/>
            <a:ext cx="721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Warmte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37278F3-90AA-4634-B3FF-B17B751B8C92}"/>
              </a:ext>
            </a:extLst>
          </p:cNvPr>
          <p:cNvSpPr txBox="1"/>
          <p:nvPr/>
        </p:nvSpPr>
        <p:spPr>
          <a:xfrm>
            <a:off x="3137490" y="3907352"/>
            <a:ext cx="133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WP Concept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EFBA754E-903C-BC7C-57F7-16D35B00EBF6}"/>
              </a:ext>
            </a:extLst>
          </p:cNvPr>
          <p:cNvGrpSpPr/>
          <p:nvPr/>
        </p:nvGrpSpPr>
        <p:grpSpPr>
          <a:xfrm>
            <a:off x="4423718" y="3115701"/>
            <a:ext cx="722102" cy="547200"/>
            <a:chOff x="4423718" y="3115701"/>
            <a:chExt cx="722102" cy="547200"/>
          </a:xfrm>
        </p:grpSpPr>
        <p:sp>
          <p:nvSpPr>
            <p:cNvPr id="28" name="Pijl: omlaag 27">
              <a:extLst>
                <a:ext uri="{FF2B5EF4-FFF2-40B4-BE49-F238E27FC236}">
                  <a16:creationId xmlns:a16="http://schemas.microsoft.com/office/drawing/2014/main" id="{4DD09A9A-3A1D-FD15-F9E4-631B5F4C25FB}"/>
                </a:ext>
              </a:extLst>
            </p:cNvPr>
            <p:cNvSpPr/>
            <p:nvPr/>
          </p:nvSpPr>
          <p:spPr>
            <a:xfrm rot="16200000">
              <a:off x="4356341" y="3183078"/>
              <a:ext cx="547200" cy="41244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BAD631E1-D7BA-4B54-73FE-67B7D7DD3B9F}"/>
                </a:ext>
              </a:extLst>
            </p:cNvPr>
            <p:cNvSpPr txBox="1"/>
            <p:nvPr/>
          </p:nvSpPr>
          <p:spPr>
            <a:xfrm>
              <a:off x="4424519" y="3271678"/>
              <a:ext cx="721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kW</a:t>
              </a:r>
            </a:p>
          </p:txBody>
        </p:sp>
      </p:grpSp>
      <p:sp>
        <p:nvSpPr>
          <p:cNvPr id="39" name="Tekstvak 38">
            <a:extLst>
              <a:ext uri="{FF2B5EF4-FFF2-40B4-BE49-F238E27FC236}">
                <a16:creationId xmlns:a16="http://schemas.microsoft.com/office/drawing/2014/main" id="{2FA6046F-227D-ADB2-6801-D74A71948970}"/>
              </a:ext>
            </a:extLst>
          </p:cNvPr>
          <p:cNvSpPr txBox="1"/>
          <p:nvPr/>
        </p:nvSpPr>
        <p:spPr>
          <a:xfrm>
            <a:off x="11064679" y="3399114"/>
            <a:ext cx="954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Centraal of lokaal verwarmd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6AB9C477-2E8B-26C0-02C4-0EC995EEF9C8}"/>
              </a:ext>
            </a:extLst>
          </p:cNvPr>
          <p:cNvSpPr txBox="1"/>
          <p:nvPr/>
        </p:nvSpPr>
        <p:spPr>
          <a:xfrm>
            <a:off x="9764199" y="2213678"/>
            <a:ext cx="95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Geluid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D52F9283-269A-E76C-B9A2-6F5E76E8408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6248" y="2364119"/>
            <a:ext cx="693190" cy="693190"/>
          </a:xfrm>
          <a:prstGeom prst="rect">
            <a:avLst/>
          </a:prstGeom>
        </p:spPr>
      </p:pic>
      <p:grpSp>
        <p:nvGrpSpPr>
          <p:cNvPr id="38" name="Groep 37">
            <a:extLst>
              <a:ext uri="{FF2B5EF4-FFF2-40B4-BE49-F238E27FC236}">
                <a16:creationId xmlns:a16="http://schemas.microsoft.com/office/drawing/2014/main" id="{A085B42A-D91C-617A-C55F-80847CAABF45}"/>
              </a:ext>
            </a:extLst>
          </p:cNvPr>
          <p:cNvGrpSpPr/>
          <p:nvPr/>
        </p:nvGrpSpPr>
        <p:grpSpPr>
          <a:xfrm>
            <a:off x="6663460" y="721582"/>
            <a:ext cx="1891774" cy="720395"/>
            <a:chOff x="8499805" y="1178263"/>
            <a:chExt cx="1891774" cy="720395"/>
          </a:xfrm>
        </p:grpSpPr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0D33EB9B-5636-90F1-00E0-5479497D5937}"/>
                </a:ext>
              </a:extLst>
            </p:cNvPr>
            <p:cNvSpPr txBox="1"/>
            <p:nvPr/>
          </p:nvSpPr>
          <p:spPr>
            <a:xfrm>
              <a:off x="8499805" y="1178263"/>
              <a:ext cx="471476" cy="720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nl-NL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€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D35F104D-AF54-FC82-145F-F2288E3C1356}"/>
                </a:ext>
              </a:extLst>
            </p:cNvPr>
            <p:cNvSpPr/>
            <p:nvPr/>
          </p:nvSpPr>
          <p:spPr>
            <a:xfrm>
              <a:off x="8971280" y="1178658"/>
              <a:ext cx="1420299" cy="72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 err="1">
                  <a:solidFill>
                    <a:schemeClr val="tx1"/>
                  </a:solidFill>
                </a:rPr>
                <a:t>Duurzaamheids</a:t>
              </a:r>
              <a:r>
                <a:rPr lang="nl-NL" sz="1200" dirty="0">
                  <a:solidFill>
                    <a:schemeClr val="tx1"/>
                  </a:solidFill>
                </a:rPr>
                <a:t> </a:t>
              </a:r>
              <a:br>
                <a:rPr lang="nl-NL" sz="1200" dirty="0">
                  <a:solidFill>
                    <a:schemeClr val="tx1"/>
                  </a:solidFill>
                </a:rPr>
              </a:br>
              <a:r>
                <a:rPr lang="nl-NL" sz="1200" dirty="0">
                  <a:solidFill>
                    <a:schemeClr val="tx1"/>
                  </a:solidFill>
                </a:rPr>
                <a:t>lening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Subsidie</a:t>
              </a:r>
            </a:p>
          </p:txBody>
        </p: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4BF930AB-278D-6DE4-A1FF-CB4D600AE319}"/>
              </a:ext>
            </a:extLst>
          </p:cNvPr>
          <p:cNvGrpSpPr/>
          <p:nvPr/>
        </p:nvGrpSpPr>
        <p:grpSpPr>
          <a:xfrm>
            <a:off x="8699666" y="730717"/>
            <a:ext cx="1891774" cy="720395"/>
            <a:chOff x="8499805" y="1178263"/>
            <a:chExt cx="1891774" cy="720395"/>
          </a:xfrm>
        </p:grpSpPr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0C53C481-900F-8B4E-E56A-F7709F72B9AA}"/>
                </a:ext>
              </a:extLst>
            </p:cNvPr>
            <p:cNvSpPr txBox="1"/>
            <p:nvPr/>
          </p:nvSpPr>
          <p:spPr>
            <a:xfrm>
              <a:off x="8499805" y="1178263"/>
              <a:ext cx="471476" cy="720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nl-NL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€</a:t>
              </a: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F9886D4F-7362-A13E-752B-4864F02FB031}"/>
                </a:ext>
              </a:extLst>
            </p:cNvPr>
            <p:cNvSpPr/>
            <p:nvPr/>
          </p:nvSpPr>
          <p:spPr>
            <a:xfrm>
              <a:off x="8971280" y="1178658"/>
              <a:ext cx="1420299" cy="72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 err="1">
                  <a:solidFill>
                    <a:schemeClr val="tx1"/>
                  </a:solidFill>
                </a:rPr>
                <a:t>Initiele</a:t>
              </a:r>
              <a:r>
                <a:rPr lang="nl-NL" sz="1200" dirty="0">
                  <a:solidFill>
                    <a:schemeClr val="tx1"/>
                  </a:solidFill>
                </a:rPr>
                <a:t> kosten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Jaarlijkse kosten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Verschil CV</a:t>
              </a:r>
            </a:p>
          </p:txBody>
        </p:sp>
      </p:grpSp>
      <p:sp>
        <p:nvSpPr>
          <p:cNvPr id="41" name="Tekstvak 40">
            <a:extLst>
              <a:ext uri="{FF2B5EF4-FFF2-40B4-BE49-F238E27FC236}">
                <a16:creationId xmlns:a16="http://schemas.microsoft.com/office/drawing/2014/main" id="{EC0070FF-8285-10D7-B3F8-8F5C1F041149}"/>
              </a:ext>
            </a:extLst>
          </p:cNvPr>
          <p:cNvSpPr txBox="1"/>
          <p:nvPr/>
        </p:nvSpPr>
        <p:spPr>
          <a:xfrm>
            <a:off x="6395344" y="5232662"/>
            <a:ext cx="1826185" cy="10156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Ruimte</a:t>
            </a:r>
            <a:br>
              <a:rPr lang="nl-NL" sz="1200" dirty="0"/>
            </a:br>
            <a:br>
              <a:rPr lang="nl-NL" sz="1200" dirty="0"/>
            </a:br>
            <a:br>
              <a:rPr lang="nl-NL" sz="1200" dirty="0"/>
            </a:br>
            <a:br>
              <a:rPr lang="nl-NL" sz="1200" dirty="0"/>
            </a:br>
            <a:endParaRPr lang="nl-NL" sz="1200" dirty="0"/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6F8A1755-552C-47B0-7496-7D6BD254414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4108" y="5220600"/>
            <a:ext cx="1176116" cy="1176116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90577C38-820F-49BC-B741-30E7F42AB40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1520" y="2994596"/>
            <a:ext cx="599191" cy="339813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D84492AB-5957-1C69-2A5C-BD9EF6C4183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3719" y="5628575"/>
            <a:ext cx="1048538" cy="699025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349C73EF-EBA2-4B0F-A877-BBF87BBF16D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1649" t="19390" r="43022"/>
          <a:stretch/>
        </p:blipFill>
        <p:spPr>
          <a:xfrm>
            <a:off x="7805483" y="5558547"/>
            <a:ext cx="358490" cy="619488"/>
          </a:xfrm>
          <a:prstGeom prst="rect">
            <a:avLst/>
          </a:prstGeom>
        </p:spPr>
      </p:pic>
      <p:sp>
        <p:nvSpPr>
          <p:cNvPr id="53" name="Tekstvak 52">
            <a:extLst>
              <a:ext uri="{FF2B5EF4-FFF2-40B4-BE49-F238E27FC236}">
                <a16:creationId xmlns:a16="http://schemas.microsoft.com/office/drawing/2014/main" id="{8C3FE556-E194-847B-A562-9D03CEEDACEE}"/>
              </a:ext>
            </a:extLst>
          </p:cNvPr>
          <p:cNvSpPr txBox="1"/>
          <p:nvPr/>
        </p:nvSpPr>
        <p:spPr>
          <a:xfrm>
            <a:off x="4717655" y="673013"/>
            <a:ext cx="609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Spaar-</a:t>
            </a:r>
          </a:p>
          <a:p>
            <a:r>
              <a:rPr lang="nl-NL" sz="1100" dirty="0"/>
              <a:t>douche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F2D2E2B0-3A51-5F5F-7FE0-CC784B855BF5}"/>
              </a:ext>
            </a:extLst>
          </p:cNvPr>
          <p:cNvSpPr txBox="1"/>
          <p:nvPr/>
        </p:nvSpPr>
        <p:spPr>
          <a:xfrm>
            <a:off x="4798128" y="1200410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Bad</a:t>
            </a:r>
            <a:endParaRPr lang="nl-NL" dirty="0"/>
          </a:p>
        </p:txBody>
      </p:sp>
      <p:pic>
        <p:nvPicPr>
          <p:cNvPr id="55" name="Afbeelding 54">
            <a:extLst>
              <a:ext uri="{FF2B5EF4-FFF2-40B4-BE49-F238E27FC236}">
                <a16:creationId xmlns:a16="http://schemas.microsoft.com/office/drawing/2014/main" id="{C240016A-08AC-8ECF-1740-D0C9FA6F39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416" y="5608991"/>
            <a:ext cx="714927" cy="595772"/>
          </a:xfrm>
          <a:prstGeom prst="rect">
            <a:avLst/>
          </a:prstGeom>
        </p:spPr>
      </p:pic>
      <p:sp>
        <p:nvSpPr>
          <p:cNvPr id="60" name="Tekstvak 59">
            <a:extLst>
              <a:ext uri="{FF2B5EF4-FFF2-40B4-BE49-F238E27FC236}">
                <a16:creationId xmlns:a16="http://schemas.microsoft.com/office/drawing/2014/main" id="{027A4B30-7EC5-76CC-52AA-23DEDC07257B}"/>
              </a:ext>
            </a:extLst>
          </p:cNvPr>
          <p:cNvSpPr txBox="1"/>
          <p:nvPr/>
        </p:nvSpPr>
        <p:spPr>
          <a:xfrm>
            <a:off x="8614204" y="5056290"/>
            <a:ext cx="114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/>
              <a:t>Warmwater</a:t>
            </a:r>
          </a:p>
          <a:p>
            <a:pPr algn="ctr"/>
            <a:r>
              <a:rPr lang="nl-NL" sz="1200" dirty="0"/>
              <a:t>(na)verwarmen</a:t>
            </a:r>
          </a:p>
        </p:txBody>
      </p:sp>
      <p:pic>
        <p:nvPicPr>
          <p:cNvPr id="2060" name="Picture 12" descr="Het verschil tussen een 1 fase of 3 fase aansluiting">
            <a:extLst>
              <a:ext uri="{FF2B5EF4-FFF2-40B4-BE49-F238E27FC236}">
                <a16:creationId xmlns:a16="http://schemas.microsoft.com/office/drawing/2014/main" id="{C886E5CF-4374-B731-CF83-06C637C8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438" y="5232662"/>
            <a:ext cx="1223079" cy="10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kstvak 61">
            <a:extLst>
              <a:ext uri="{FF2B5EF4-FFF2-40B4-BE49-F238E27FC236}">
                <a16:creationId xmlns:a16="http://schemas.microsoft.com/office/drawing/2014/main" id="{5D5A8424-84D9-09C6-D72C-6975C2E28A14}"/>
              </a:ext>
            </a:extLst>
          </p:cNvPr>
          <p:cNvSpPr txBox="1"/>
          <p:nvPr/>
        </p:nvSpPr>
        <p:spPr>
          <a:xfrm>
            <a:off x="7747783" y="6318353"/>
            <a:ext cx="261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Impact op installatie/Infra</a:t>
            </a:r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43CDCD1D-8D1D-BF32-CC57-932C204CAC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70928" y="5648423"/>
            <a:ext cx="553998" cy="461665"/>
          </a:xfrm>
          <a:prstGeom prst="rect">
            <a:avLst/>
          </a:prstGeom>
        </p:spPr>
      </p:pic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927785B8-7BE3-4729-A8A3-26F5CB6B2CC6}"/>
              </a:ext>
            </a:extLst>
          </p:cNvPr>
          <p:cNvCxnSpPr/>
          <p:nvPr/>
        </p:nvCxnSpPr>
        <p:spPr>
          <a:xfrm>
            <a:off x="3553594" y="962452"/>
            <a:ext cx="0" cy="4919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FB6962B3-FC73-B637-FFE9-C86CBF7C3B85}"/>
              </a:ext>
            </a:extLst>
          </p:cNvPr>
          <p:cNvCxnSpPr>
            <a:cxnSpLocks/>
          </p:cNvCxnSpPr>
          <p:nvPr/>
        </p:nvCxnSpPr>
        <p:spPr>
          <a:xfrm>
            <a:off x="3308684" y="1210570"/>
            <a:ext cx="437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hoek 64">
            <a:extLst>
              <a:ext uri="{FF2B5EF4-FFF2-40B4-BE49-F238E27FC236}">
                <a16:creationId xmlns:a16="http://schemas.microsoft.com/office/drawing/2014/main" id="{364EB767-A21D-6BE8-60DD-290232D6A03D}"/>
              </a:ext>
            </a:extLst>
          </p:cNvPr>
          <p:cNvSpPr/>
          <p:nvPr/>
        </p:nvSpPr>
        <p:spPr>
          <a:xfrm>
            <a:off x="2419013" y="2303122"/>
            <a:ext cx="2780775" cy="212593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123D92E-6F70-A402-5AE9-37F7D12D9480}"/>
              </a:ext>
            </a:extLst>
          </p:cNvPr>
          <p:cNvSpPr txBox="1"/>
          <p:nvPr/>
        </p:nvSpPr>
        <p:spPr>
          <a:xfrm>
            <a:off x="8262347" y="4314838"/>
            <a:ext cx="252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Soorten Warmtepompen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20124B9-E6D8-AA2C-E3C9-9C423F418F13}"/>
              </a:ext>
            </a:extLst>
          </p:cNvPr>
          <p:cNvSpPr txBox="1"/>
          <p:nvPr/>
        </p:nvSpPr>
        <p:spPr>
          <a:xfrm>
            <a:off x="8005899" y="1494793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Financiën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594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8203E-F68C-2FC6-5B2C-64E20E9B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Warmtepomp Concept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1BAD924-A544-2B0C-DED7-6789937DE6DC}"/>
              </a:ext>
            </a:extLst>
          </p:cNvPr>
          <p:cNvGrpSpPr/>
          <p:nvPr/>
        </p:nvGrpSpPr>
        <p:grpSpPr>
          <a:xfrm>
            <a:off x="1414913" y="1690689"/>
            <a:ext cx="6241448" cy="4486591"/>
            <a:chOff x="2419013" y="2298504"/>
            <a:chExt cx="3141425" cy="2130556"/>
          </a:xfrm>
        </p:grpSpPr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1DE85C86-B5E4-E7F4-CFDA-48419262A52C}"/>
                </a:ext>
              </a:extLst>
            </p:cNvPr>
            <p:cNvSpPr/>
            <p:nvPr/>
          </p:nvSpPr>
          <p:spPr>
            <a:xfrm>
              <a:off x="3364564" y="2893864"/>
              <a:ext cx="1018805" cy="101697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/>
                <a:t>Warmtepomp</a:t>
              </a:r>
              <a:endParaRPr lang="nl-NL" sz="1200" dirty="0"/>
            </a:p>
          </p:txBody>
        </p:sp>
        <p:sp>
          <p:nvSpPr>
            <p:cNvPr id="5" name="Pijl: omlaag 4">
              <a:extLst>
                <a:ext uri="{FF2B5EF4-FFF2-40B4-BE49-F238E27FC236}">
                  <a16:creationId xmlns:a16="http://schemas.microsoft.com/office/drawing/2014/main" id="{04D08262-F084-EE14-08D2-10488C4ACDCA}"/>
                </a:ext>
              </a:extLst>
            </p:cNvPr>
            <p:cNvSpPr/>
            <p:nvPr/>
          </p:nvSpPr>
          <p:spPr>
            <a:xfrm>
              <a:off x="3688080" y="2523995"/>
              <a:ext cx="386080" cy="3698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52900BB8-9E00-5A0E-AA59-C53CA6E0602D}"/>
                </a:ext>
              </a:extLst>
            </p:cNvPr>
            <p:cNvSpPr txBox="1"/>
            <p:nvPr/>
          </p:nvSpPr>
          <p:spPr>
            <a:xfrm>
              <a:off x="3668763" y="2298504"/>
              <a:ext cx="465437" cy="214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Energie uit </a:t>
              </a:r>
              <a:br>
                <a:rPr lang="nl-NL" sz="1200" dirty="0"/>
              </a:br>
              <a:r>
                <a:rPr lang="nl-NL" sz="1200" dirty="0"/>
                <a:t>water/lucht</a:t>
              </a:r>
            </a:p>
          </p:txBody>
        </p:sp>
        <p:sp>
          <p:nvSpPr>
            <p:cNvPr id="7" name="Pijl: omlaag 6">
              <a:extLst>
                <a:ext uri="{FF2B5EF4-FFF2-40B4-BE49-F238E27FC236}">
                  <a16:creationId xmlns:a16="http://schemas.microsoft.com/office/drawing/2014/main" id="{3503E642-FA4E-35A5-0CC0-85DC6616175C}"/>
                </a:ext>
              </a:extLst>
            </p:cNvPr>
            <p:cNvSpPr/>
            <p:nvPr/>
          </p:nvSpPr>
          <p:spPr>
            <a:xfrm rot="16200000">
              <a:off x="3084696" y="3246543"/>
              <a:ext cx="180000" cy="3600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BF7BA4E8-8E23-92E3-AD19-283304680D2A}"/>
                </a:ext>
              </a:extLst>
            </p:cNvPr>
            <p:cNvSpPr txBox="1"/>
            <p:nvPr/>
          </p:nvSpPr>
          <p:spPr>
            <a:xfrm>
              <a:off x="2587297" y="3349335"/>
              <a:ext cx="631816" cy="157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/>
                <a:t>Electra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CAC96FAE-DCD8-6AFD-5F87-024A9AC8CFC9}"/>
                </a:ext>
              </a:extLst>
            </p:cNvPr>
            <p:cNvSpPr txBox="1"/>
            <p:nvPr/>
          </p:nvSpPr>
          <p:spPr>
            <a:xfrm>
              <a:off x="4839137" y="3309817"/>
              <a:ext cx="721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Warmte</a:t>
              </a:r>
            </a:p>
          </p:txBody>
        </p: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05483B03-F50F-59F7-58B3-8EDCD26C2D0C}"/>
                </a:ext>
              </a:extLst>
            </p:cNvPr>
            <p:cNvGrpSpPr/>
            <p:nvPr/>
          </p:nvGrpSpPr>
          <p:grpSpPr>
            <a:xfrm>
              <a:off x="4423718" y="3115701"/>
              <a:ext cx="722102" cy="547200"/>
              <a:chOff x="4423718" y="3115701"/>
              <a:chExt cx="722102" cy="547200"/>
            </a:xfrm>
          </p:grpSpPr>
          <p:sp>
            <p:nvSpPr>
              <p:cNvPr id="12" name="Pijl: omlaag 11">
                <a:extLst>
                  <a:ext uri="{FF2B5EF4-FFF2-40B4-BE49-F238E27FC236}">
                    <a16:creationId xmlns:a16="http://schemas.microsoft.com/office/drawing/2014/main" id="{7A566603-63A8-8B27-F835-9E06D382EF2E}"/>
                  </a:ext>
                </a:extLst>
              </p:cNvPr>
              <p:cNvSpPr/>
              <p:nvPr/>
            </p:nvSpPr>
            <p:spPr>
              <a:xfrm rot="16200000">
                <a:off x="4356341" y="3183078"/>
                <a:ext cx="547200" cy="412445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39FB5763-17C1-5B1C-C298-E3980A16FEE2}"/>
                  </a:ext>
                </a:extLst>
              </p:cNvPr>
              <p:cNvSpPr txBox="1"/>
              <p:nvPr/>
            </p:nvSpPr>
            <p:spPr>
              <a:xfrm>
                <a:off x="4424519" y="3271678"/>
                <a:ext cx="7213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200" dirty="0"/>
                  <a:t>kW</a:t>
                </a:r>
              </a:p>
            </p:txBody>
          </p: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7692ED1-4AA4-4770-55F8-2E1D3B8639C5}"/>
                </a:ext>
              </a:extLst>
            </p:cNvPr>
            <p:cNvSpPr/>
            <p:nvPr/>
          </p:nvSpPr>
          <p:spPr>
            <a:xfrm>
              <a:off x="2419013" y="2303122"/>
              <a:ext cx="2780775" cy="2125938"/>
            </a:xfrm>
            <a:prstGeom prst="rect">
              <a:avLst/>
            </a:prstGeom>
            <a:no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C1B1F871-3753-9240-8B4F-1CEA6C9A4AD4}"/>
              </a:ext>
            </a:extLst>
          </p:cNvPr>
          <p:cNvSpPr txBox="1"/>
          <p:nvPr/>
        </p:nvSpPr>
        <p:spPr>
          <a:xfrm>
            <a:off x="2453435" y="3582759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 kWh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2B795D-73BB-3018-9CDA-BF41A8DFB1DF}"/>
              </a:ext>
            </a:extLst>
          </p:cNvPr>
          <p:cNvSpPr txBox="1"/>
          <p:nvPr/>
        </p:nvSpPr>
        <p:spPr>
          <a:xfrm>
            <a:off x="4676454" y="220563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3 kWh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98E4F11-9AB4-4A31-5D4A-9FBD36525123}"/>
              </a:ext>
            </a:extLst>
          </p:cNvPr>
          <p:cNvSpPr txBox="1"/>
          <p:nvPr/>
        </p:nvSpPr>
        <p:spPr>
          <a:xfrm>
            <a:off x="5303209" y="30933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4 kWh</a:t>
            </a:r>
          </a:p>
        </p:txBody>
      </p:sp>
      <p:pic>
        <p:nvPicPr>
          <p:cNvPr id="1026" name="Picture 2" descr="Remeha LUCHT/WATER warmtepomp ERIA TOWER hybride 4.5KW (MONO)">
            <a:extLst>
              <a:ext uri="{FF2B5EF4-FFF2-40B4-BE49-F238E27FC236}">
                <a16:creationId xmlns:a16="http://schemas.microsoft.com/office/drawing/2014/main" id="{AD2B1AFC-C0C2-D6BF-F7E5-825A75B31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947" y="125774"/>
            <a:ext cx="3235101" cy="293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C193C85-8A7F-4023-BAE8-C269C0572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2905" b="10035"/>
          <a:stretch/>
        </p:blipFill>
        <p:spPr>
          <a:xfrm>
            <a:off x="9531597" y="3175898"/>
            <a:ext cx="2490980" cy="3594828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6597091D-CC63-A41D-C106-DFDC0B36B560}"/>
              </a:ext>
            </a:extLst>
          </p:cNvPr>
          <p:cNvSpPr/>
          <p:nvPr/>
        </p:nvSpPr>
        <p:spPr>
          <a:xfrm>
            <a:off x="1648047" y="1593333"/>
            <a:ext cx="5443633" cy="3781307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EEF3FBF-7FD7-E939-B5CF-19AECA5AC17D}"/>
              </a:ext>
            </a:extLst>
          </p:cNvPr>
          <p:cNvSpPr txBox="1"/>
          <p:nvPr/>
        </p:nvSpPr>
        <p:spPr>
          <a:xfrm flipH="1">
            <a:off x="2030813" y="5773477"/>
            <a:ext cx="523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Minder energie nodig, hierdoor goedkopere warmte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6312468-FD78-F150-E93E-C1A473AC4BFD}"/>
              </a:ext>
            </a:extLst>
          </p:cNvPr>
          <p:cNvGrpSpPr/>
          <p:nvPr/>
        </p:nvGrpSpPr>
        <p:grpSpPr>
          <a:xfrm>
            <a:off x="2845844" y="2207852"/>
            <a:ext cx="4202828" cy="2458324"/>
            <a:chOff x="2845844" y="2207852"/>
            <a:chExt cx="4202828" cy="2458324"/>
          </a:xfrm>
        </p:grpSpPr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107143D1-72E1-3FAA-71A5-7F7EFCAF02F8}"/>
                </a:ext>
              </a:extLst>
            </p:cNvPr>
            <p:cNvSpPr txBox="1"/>
            <p:nvPr/>
          </p:nvSpPr>
          <p:spPr>
            <a:xfrm>
              <a:off x="2845844" y="2207852"/>
              <a:ext cx="11030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highlight>
                    <a:srgbClr val="00FFFF"/>
                  </a:highlight>
                </a:rPr>
                <a:t>Temp rond 7°C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E16BF4D9-3427-56CE-31A9-2F1501527ADA}"/>
                </a:ext>
              </a:extLst>
            </p:cNvPr>
            <p:cNvSpPr txBox="1"/>
            <p:nvPr/>
          </p:nvSpPr>
          <p:spPr>
            <a:xfrm>
              <a:off x="5867066" y="4389177"/>
              <a:ext cx="11816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highlight>
                    <a:srgbClr val="FF0000"/>
                  </a:highlight>
                </a:rPr>
                <a:t>Temp rond 35°C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76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Afbeelding 63">
            <a:extLst>
              <a:ext uri="{FF2B5EF4-FFF2-40B4-BE49-F238E27FC236}">
                <a16:creationId xmlns:a16="http://schemas.microsoft.com/office/drawing/2014/main" id="{549C1415-3FBD-B094-D86D-1EB72E58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247" y="2003715"/>
            <a:ext cx="4366325" cy="2315726"/>
          </a:xfrm>
          <a:prstGeom prst="rect">
            <a:avLst/>
          </a:prstGeom>
        </p:spPr>
      </p:pic>
      <p:pic>
        <p:nvPicPr>
          <p:cNvPr id="5" name="Graphic 4" descr="Contour van gezicht met effen opvulling">
            <a:extLst>
              <a:ext uri="{FF2B5EF4-FFF2-40B4-BE49-F238E27FC236}">
                <a16:creationId xmlns:a16="http://schemas.microsoft.com/office/drawing/2014/main" id="{8E4D29B6-B399-CDA6-2581-2F1BC27AB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3170" y="2971800"/>
            <a:ext cx="914400" cy="9144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6057DFE-BE3D-7671-387A-3C6ADDF9BBAA}"/>
              </a:ext>
            </a:extLst>
          </p:cNvPr>
          <p:cNvSpPr txBox="1"/>
          <p:nvPr/>
        </p:nvSpPr>
        <p:spPr>
          <a:xfrm>
            <a:off x="860457" y="3782729"/>
            <a:ext cx="111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Drijfveer</a:t>
            </a:r>
            <a:br>
              <a:rPr lang="nl-NL" dirty="0"/>
            </a:br>
            <a:r>
              <a:rPr lang="nl-NL" dirty="0"/>
              <a:t>(K,C,P,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€,?)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EA14676-BE60-38AB-A668-53D0F932EC74}"/>
              </a:ext>
            </a:extLst>
          </p:cNvPr>
          <p:cNvSpPr txBox="1"/>
          <p:nvPr/>
        </p:nvSpPr>
        <p:spPr>
          <a:xfrm>
            <a:off x="2851282" y="6345710"/>
            <a:ext cx="159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Warmte afgifte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4F2F5E7-0BB0-1F66-8B42-EEF8CA464F5D}"/>
              </a:ext>
            </a:extLst>
          </p:cNvPr>
          <p:cNvSpPr txBox="1"/>
          <p:nvPr/>
        </p:nvSpPr>
        <p:spPr>
          <a:xfrm>
            <a:off x="3172738" y="1764635"/>
            <a:ext cx="1312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Warmtevraag</a:t>
            </a:r>
            <a:endParaRPr lang="nl-NL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96E1340-6562-300D-489D-E0F255FE5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A5CFDD"/>
              </a:clrFrom>
              <a:clrTo>
                <a:srgbClr val="A5C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r="6911"/>
          <a:stretch/>
        </p:blipFill>
        <p:spPr bwMode="auto">
          <a:xfrm>
            <a:off x="2854214" y="576113"/>
            <a:ext cx="1420299" cy="122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2DED72B-2986-8E44-1C72-94DD7CABDF99}"/>
              </a:ext>
            </a:extLst>
          </p:cNvPr>
          <p:cNvCxnSpPr>
            <a:cxnSpLocks/>
          </p:cNvCxnSpPr>
          <p:nvPr/>
        </p:nvCxnSpPr>
        <p:spPr>
          <a:xfrm>
            <a:off x="2632509" y="849162"/>
            <a:ext cx="732055" cy="4513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46691240-EC50-3DB9-F862-CC6E30260678}"/>
              </a:ext>
            </a:extLst>
          </p:cNvPr>
          <p:cNvSpPr txBox="1"/>
          <p:nvPr/>
        </p:nvSpPr>
        <p:spPr>
          <a:xfrm>
            <a:off x="2267699" y="669949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kW</a:t>
            </a:r>
          </a:p>
        </p:txBody>
      </p:sp>
      <p:pic>
        <p:nvPicPr>
          <p:cNvPr id="2050" name="Picture 2" descr="Warmte &amp; koeling - Giesbers">
            <a:extLst>
              <a:ext uri="{FF2B5EF4-FFF2-40B4-BE49-F238E27FC236}">
                <a16:creationId xmlns:a16="http://schemas.microsoft.com/office/drawing/2014/main" id="{944192A6-496C-DC22-46B1-A299C238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30" y="4839098"/>
            <a:ext cx="582226" cy="9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chtenvrije stockvectors van Regulador">
            <a:extLst>
              <a:ext uri="{FF2B5EF4-FFF2-40B4-BE49-F238E27FC236}">
                <a16:creationId xmlns:a16="http://schemas.microsoft.com/office/drawing/2014/main" id="{34F7BD1C-436D-687F-27D1-A43D3E27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74" y="5495650"/>
            <a:ext cx="977717" cy="9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tstore.nl | Speedcomfort radiatorventilators: de slimme  radiatorventilator">
            <a:extLst>
              <a:ext uri="{FF2B5EF4-FFF2-40B4-BE49-F238E27FC236}">
                <a16:creationId xmlns:a16="http://schemas.microsoft.com/office/drawing/2014/main" id="{CBAA0A7D-841D-BF13-0932-D24E9250C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0"/>
          <a:stretch/>
        </p:blipFill>
        <p:spPr bwMode="auto">
          <a:xfrm>
            <a:off x="3425002" y="4581291"/>
            <a:ext cx="90755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572FDAAC-D3F6-5E1F-4CAA-5C1B55564090}"/>
              </a:ext>
            </a:extLst>
          </p:cNvPr>
          <p:cNvSpPr txBox="1"/>
          <p:nvPr/>
        </p:nvSpPr>
        <p:spPr>
          <a:xfrm>
            <a:off x="2735823" y="534442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90°C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5A8FFEA-4396-7C96-FE1E-1B9DBFF9A97E}"/>
              </a:ext>
            </a:extLst>
          </p:cNvPr>
          <p:cNvSpPr txBox="1"/>
          <p:nvPr/>
        </p:nvSpPr>
        <p:spPr>
          <a:xfrm>
            <a:off x="3538413" y="539471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&lt;50°C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349347C-E92C-2D44-F613-67691ED15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7414" y="525313"/>
            <a:ext cx="802621" cy="971801"/>
          </a:xfrm>
          <a:prstGeom prst="rect">
            <a:avLst/>
          </a:prstGeom>
        </p:spPr>
      </p:pic>
      <p:sp>
        <p:nvSpPr>
          <p:cNvPr id="18" name="Ovaal 17">
            <a:extLst>
              <a:ext uri="{FF2B5EF4-FFF2-40B4-BE49-F238E27FC236}">
                <a16:creationId xmlns:a16="http://schemas.microsoft.com/office/drawing/2014/main" id="{850642C7-EECB-EC07-891F-A87AF348563D}"/>
              </a:ext>
            </a:extLst>
          </p:cNvPr>
          <p:cNvSpPr/>
          <p:nvPr/>
        </p:nvSpPr>
        <p:spPr>
          <a:xfrm>
            <a:off x="3364564" y="2879389"/>
            <a:ext cx="1018805" cy="101697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Warmtepomp</a:t>
            </a:r>
          </a:p>
        </p:txBody>
      </p:sp>
      <p:sp>
        <p:nvSpPr>
          <p:cNvPr id="20" name="Pijl: omlaag 19">
            <a:extLst>
              <a:ext uri="{FF2B5EF4-FFF2-40B4-BE49-F238E27FC236}">
                <a16:creationId xmlns:a16="http://schemas.microsoft.com/office/drawing/2014/main" id="{6E85D474-33EC-28C3-E03E-4396E42444E7}"/>
              </a:ext>
            </a:extLst>
          </p:cNvPr>
          <p:cNvSpPr/>
          <p:nvPr/>
        </p:nvSpPr>
        <p:spPr>
          <a:xfrm>
            <a:off x="3688080" y="2509520"/>
            <a:ext cx="386080" cy="36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1BC789-429D-3125-07CB-D60D15EC4CC5}"/>
              </a:ext>
            </a:extLst>
          </p:cNvPr>
          <p:cNvSpPr txBox="1"/>
          <p:nvPr/>
        </p:nvSpPr>
        <p:spPr>
          <a:xfrm>
            <a:off x="2855946" y="2443023"/>
            <a:ext cx="915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Energie uit </a:t>
            </a:r>
            <a:br>
              <a:rPr lang="nl-NL" sz="1200" dirty="0"/>
            </a:br>
            <a:r>
              <a:rPr lang="nl-NL" sz="1200" dirty="0"/>
              <a:t>water/lucht</a:t>
            </a:r>
          </a:p>
        </p:txBody>
      </p:sp>
      <p:sp>
        <p:nvSpPr>
          <p:cNvPr id="26" name="Pijl: omlaag 25">
            <a:extLst>
              <a:ext uri="{FF2B5EF4-FFF2-40B4-BE49-F238E27FC236}">
                <a16:creationId xmlns:a16="http://schemas.microsoft.com/office/drawing/2014/main" id="{73672638-EC31-24F5-8C62-4153ECF02D4E}"/>
              </a:ext>
            </a:extLst>
          </p:cNvPr>
          <p:cNvSpPr/>
          <p:nvPr/>
        </p:nvSpPr>
        <p:spPr>
          <a:xfrm rot="16200000">
            <a:off x="3084696" y="3246543"/>
            <a:ext cx="180000" cy="36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57DAEFF9-0CA2-53AE-BD9D-AF9EA870AB84}"/>
              </a:ext>
            </a:extLst>
          </p:cNvPr>
          <p:cNvSpPr txBox="1"/>
          <p:nvPr/>
        </p:nvSpPr>
        <p:spPr>
          <a:xfrm>
            <a:off x="2722880" y="3434080"/>
            <a:ext cx="63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Electra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0226FD7E-A1E1-B9AB-723D-3AD05FB18A57}"/>
              </a:ext>
            </a:extLst>
          </p:cNvPr>
          <p:cNvSpPr txBox="1"/>
          <p:nvPr/>
        </p:nvSpPr>
        <p:spPr>
          <a:xfrm>
            <a:off x="4310970" y="3634069"/>
            <a:ext cx="721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Warmte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37278F3-90AA-4634-B3FF-B17B751B8C92}"/>
              </a:ext>
            </a:extLst>
          </p:cNvPr>
          <p:cNvSpPr txBox="1"/>
          <p:nvPr/>
        </p:nvSpPr>
        <p:spPr>
          <a:xfrm>
            <a:off x="3137490" y="3907352"/>
            <a:ext cx="133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WP Concept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EFBA754E-903C-BC7C-57F7-16D35B00EBF6}"/>
              </a:ext>
            </a:extLst>
          </p:cNvPr>
          <p:cNvGrpSpPr/>
          <p:nvPr/>
        </p:nvGrpSpPr>
        <p:grpSpPr>
          <a:xfrm>
            <a:off x="4423718" y="3115701"/>
            <a:ext cx="722102" cy="547200"/>
            <a:chOff x="4423718" y="3115701"/>
            <a:chExt cx="722102" cy="547200"/>
          </a:xfrm>
        </p:grpSpPr>
        <p:sp>
          <p:nvSpPr>
            <p:cNvPr id="28" name="Pijl: omlaag 27">
              <a:extLst>
                <a:ext uri="{FF2B5EF4-FFF2-40B4-BE49-F238E27FC236}">
                  <a16:creationId xmlns:a16="http://schemas.microsoft.com/office/drawing/2014/main" id="{4DD09A9A-3A1D-FD15-F9E4-631B5F4C25FB}"/>
                </a:ext>
              </a:extLst>
            </p:cNvPr>
            <p:cNvSpPr/>
            <p:nvPr/>
          </p:nvSpPr>
          <p:spPr>
            <a:xfrm rot="16200000">
              <a:off x="4356341" y="3183078"/>
              <a:ext cx="547200" cy="41244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BAD631E1-D7BA-4B54-73FE-67B7D7DD3B9F}"/>
                </a:ext>
              </a:extLst>
            </p:cNvPr>
            <p:cNvSpPr txBox="1"/>
            <p:nvPr/>
          </p:nvSpPr>
          <p:spPr>
            <a:xfrm>
              <a:off x="4424519" y="3271678"/>
              <a:ext cx="721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kW</a:t>
              </a:r>
            </a:p>
          </p:txBody>
        </p:sp>
      </p:grpSp>
      <p:sp>
        <p:nvSpPr>
          <p:cNvPr id="39" name="Tekstvak 38">
            <a:extLst>
              <a:ext uri="{FF2B5EF4-FFF2-40B4-BE49-F238E27FC236}">
                <a16:creationId xmlns:a16="http://schemas.microsoft.com/office/drawing/2014/main" id="{2FA6046F-227D-ADB2-6801-D74A71948970}"/>
              </a:ext>
            </a:extLst>
          </p:cNvPr>
          <p:cNvSpPr txBox="1"/>
          <p:nvPr/>
        </p:nvSpPr>
        <p:spPr>
          <a:xfrm>
            <a:off x="11064679" y="3399114"/>
            <a:ext cx="954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Centraal of lokaal verwarmd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6AB9C477-2E8B-26C0-02C4-0EC995EEF9C8}"/>
              </a:ext>
            </a:extLst>
          </p:cNvPr>
          <p:cNvSpPr txBox="1"/>
          <p:nvPr/>
        </p:nvSpPr>
        <p:spPr>
          <a:xfrm>
            <a:off x="9764199" y="2213678"/>
            <a:ext cx="95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Geluid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D52F9283-269A-E76C-B9A2-6F5E76E8408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6248" y="2364119"/>
            <a:ext cx="693190" cy="693190"/>
          </a:xfrm>
          <a:prstGeom prst="rect">
            <a:avLst/>
          </a:prstGeom>
        </p:spPr>
      </p:pic>
      <p:grpSp>
        <p:nvGrpSpPr>
          <p:cNvPr id="38" name="Groep 37">
            <a:extLst>
              <a:ext uri="{FF2B5EF4-FFF2-40B4-BE49-F238E27FC236}">
                <a16:creationId xmlns:a16="http://schemas.microsoft.com/office/drawing/2014/main" id="{A085B42A-D91C-617A-C55F-80847CAABF45}"/>
              </a:ext>
            </a:extLst>
          </p:cNvPr>
          <p:cNvGrpSpPr/>
          <p:nvPr/>
        </p:nvGrpSpPr>
        <p:grpSpPr>
          <a:xfrm>
            <a:off x="6663460" y="721582"/>
            <a:ext cx="1891774" cy="720395"/>
            <a:chOff x="8499805" y="1178263"/>
            <a:chExt cx="1891774" cy="720395"/>
          </a:xfrm>
        </p:grpSpPr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0D33EB9B-5636-90F1-00E0-5479497D5937}"/>
                </a:ext>
              </a:extLst>
            </p:cNvPr>
            <p:cNvSpPr txBox="1"/>
            <p:nvPr/>
          </p:nvSpPr>
          <p:spPr>
            <a:xfrm>
              <a:off x="8499805" y="1178263"/>
              <a:ext cx="471476" cy="720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nl-NL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€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D35F104D-AF54-FC82-145F-F2288E3C1356}"/>
                </a:ext>
              </a:extLst>
            </p:cNvPr>
            <p:cNvSpPr/>
            <p:nvPr/>
          </p:nvSpPr>
          <p:spPr>
            <a:xfrm>
              <a:off x="8971280" y="1178658"/>
              <a:ext cx="1420299" cy="72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 err="1">
                  <a:solidFill>
                    <a:schemeClr val="tx1"/>
                  </a:solidFill>
                </a:rPr>
                <a:t>Duurzaamheids</a:t>
              </a:r>
              <a:r>
                <a:rPr lang="nl-NL" sz="1200" dirty="0">
                  <a:solidFill>
                    <a:schemeClr val="tx1"/>
                  </a:solidFill>
                </a:rPr>
                <a:t> </a:t>
              </a:r>
              <a:br>
                <a:rPr lang="nl-NL" sz="1200" dirty="0">
                  <a:solidFill>
                    <a:schemeClr val="tx1"/>
                  </a:solidFill>
                </a:rPr>
              </a:br>
              <a:r>
                <a:rPr lang="nl-NL" sz="1200" dirty="0">
                  <a:solidFill>
                    <a:schemeClr val="tx1"/>
                  </a:solidFill>
                </a:rPr>
                <a:t>lening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Subsidie</a:t>
              </a:r>
            </a:p>
          </p:txBody>
        </p: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4BF930AB-278D-6DE4-A1FF-CB4D600AE319}"/>
              </a:ext>
            </a:extLst>
          </p:cNvPr>
          <p:cNvGrpSpPr/>
          <p:nvPr/>
        </p:nvGrpSpPr>
        <p:grpSpPr>
          <a:xfrm>
            <a:off x="8699666" y="730717"/>
            <a:ext cx="1891774" cy="720395"/>
            <a:chOff x="8499805" y="1178263"/>
            <a:chExt cx="1891774" cy="720395"/>
          </a:xfrm>
        </p:grpSpPr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0C53C481-900F-8B4E-E56A-F7709F72B9AA}"/>
                </a:ext>
              </a:extLst>
            </p:cNvPr>
            <p:cNvSpPr txBox="1"/>
            <p:nvPr/>
          </p:nvSpPr>
          <p:spPr>
            <a:xfrm>
              <a:off x="8499805" y="1178263"/>
              <a:ext cx="471476" cy="720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nl-NL" sz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€</a:t>
              </a: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F9886D4F-7362-A13E-752B-4864F02FB031}"/>
                </a:ext>
              </a:extLst>
            </p:cNvPr>
            <p:cNvSpPr/>
            <p:nvPr/>
          </p:nvSpPr>
          <p:spPr>
            <a:xfrm>
              <a:off x="8971280" y="1178658"/>
              <a:ext cx="1420299" cy="72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 err="1">
                  <a:solidFill>
                    <a:schemeClr val="tx1"/>
                  </a:solidFill>
                </a:rPr>
                <a:t>Initiele</a:t>
              </a:r>
              <a:r>
                <a:rPr lang="nl-NL" sz="1200" dirty="0">
                  <a:solidFill>
                    <a:schemeClr val="tx1"/>
                  </a:solidFill>
                </a:rPr>
                <a:t> kosten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Jaarlijkse kosten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solidFill>
                    <a:schemeClr val="tx1"/>
                  </a:solidFill>
                </a:rPr>
                <a:t>Verschil CV</a:t>
              </a:r>
            </a:p>
          </p:txBody>
        </p:sp>
      </p:grpSp>
      <p:sp>
        <p:nvSpPr>
          <p:cNvPr id="41" name="Tekstvak 40">
            <a:extLst>
              <a:ext uri="{FF2B5EF4-FFF2-40B4-BE49-F238E27FC236}">
                <a16:creationId xmlns:a16="http://schemas.microsoft.com/office/drawing/2014/main" id="{EC0070FF-8285-10D7-B3F8-8F5C1F041149}"/>
              </a:ext>
            </a:extLst>
          </p:cNvPr>
          <p:cNvSpPr txBox="1"/>
          <p:nvPr/>
        </p:nvSpPr>
        <p:spPr>
          <a:xfrm>
            <a:off x="6395344" y="5232662"/>
            <a:ext cx="1826185" cy="10156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Ruimte</a:t>
            </a:r>
            <a:br>
              <a:rPr lang="nl-NL" sz="1200" dirty="0"/>
            </a:br>
            <a:br>
              <a:rPr lang="nl-NL" sz="1200" dirty="0"/>
            </a:br>
            <a:br>
              <a:rPr lang="nl-NL" sz="1200" dirty="0"/>
            </a:br>
            <a:br>
              <a:rPr lang="nl-NL" sz="1200" dirty="0"/>
            </a:br>
            <a:endParaRPr lang="nl-NL" sz="1200" dirty="0"/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6F8A1755-552C-47B0-7496-7D6BD254414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4108" y="5220600"/>
            <a:ext cx="1176116" cy="1176116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90577C38-820F-49BC-B741-30E7F42AB40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1520" y="2994596"/>
            <a:ext cx="599191" cy="339813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D84492AB-5957-1C69-2A5C-BD9EF6C4183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3719" y="5628575"/>
            <a:ext cx="1048538" cy="699025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349C73EF-EBA2-4B0F-A877-BBF87BBF16D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1649" t="19390" r="43022"/>
          <a:stretch/>
        </p:blipFill>
        <p:spPr>
          <a:xfrm>
            <a:off x="7805483" y="5558547"/>
            <a:ext cx="358490" cy="619488"/>
          </a:xfrm>
          <a:prstGeom prst="rect">
            <a:avLst/>
          </a:prstGeom>
        </p:spPr>
      </p:pic>
      <p:sp>
        <p:nvSpPr>
          <p:cNvPr id="53" name="Tekstvak 52">
            <a:extLst>
              <a:ext uri="{FF2B5EF4-FFF2-40B4-BE49-F238E27FC236}">
                <a16:creationId xmlns:a16="http://schemas.microsoft.com/office/drawing/2014/main" id="{8C3FE556-E194-847B-A562-9D03CEEDACEE}"/>
              </a:ext>
            </a:extLst>
          </p:cNvPr>
          <p:cNvSpPr txBox="1"/>
          <p:nvPr/>
        </p:nvSpPr>
        <p:spPr>
          <a:xfrm>
            <a:off x="4717655" y="673013"/>
            <a:ext cx="609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Spaar-</a:t>
            </a:r>
          </a:p>
          <a:p>
            <a:r>
              <a:rPr lang="nl-NL" sz="1100" dirty="0"/>
              <a:t>douche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F2D2E2B0-3A51-5F5F-7FE0-CC784B855BF5}"/>
              </a:ext>
            </a:extLst>
          </p:cNvPr>
          <p:cNvSpPr txBox="1"/>
          <p:nvPr/>
        </p:nvSpPr>
        <p:spPr>
          <a:xfrm>
            <a:off x="4798128" y="1200410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Bad</a:t>
            </a:r>
            <a:endParaRPr lang="nl-NL" dirty="0"/>
          </a:p>
        </p:txBody>
      </p:sp>
      <p:pic>
        <p:nvPicPr>
          <p:cNvPr id="55" name="Afbeelding 54">
            <a:extLst>
              <a:ext uri="{FF2B5EF4-FFF2-40B4-BE49-F238E27FC236}">
                <a16:creationId xmlns:a16="http://schemas.microsoft.com/office/drawing/2014/main" id="{C240016A-08AC-8ECF-1740-D0C9FA6F39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416" y="5608991"/>
            <a:ext cx="714927" cy="595772"/>
          </a:xfrm>
          <a:prstGeom prst="rect">
            <a:avLst/>
          </a:prstGeom>
        </p:spPr>
      </p:pic>
      <p:sp>
        <p:nvSpPr>
          <p:cNvPr id="60" name="Tekstvak 59">
            <a:extLst>
              <a:ext uri="{FF2B5EF4-FFF2-40B4-BE49-F238E27FC236}">
                <a16:creationId xmlns:a16="http://schemas.microsoft.com/office/drawing/2014/main" id="{027A4B30-7EC5-76CC-52AA-23DEDC07257B}"/>
              </a:ext>
            </a:extLst>
          </p:cNvPr>
          <p:cNvSpPr txBox="1"/>
          <p:nvPr/>
        </p:nvSpPr>
        <p:spPr>
          <a:xfrm>
            <a:off x="8614204" y="5056290"/>
            <a:ext cx="114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/>
              <a:t>Warmwater</a:t>
            </a:r>
          </a:p>
          <a:p>
            <a:pPr algn="ctr"/>
            <a:r>
              <a:rPr lang="nl-NL" sz="1200" dirty="0"/>
              <a:t>(na)verwarmen</a:t>
            </a:r>
          </a:p>
        </p:txBody>
      </p:sp>
      <p:pic>
        <p:nvPicPr>
          <p:cNvPr id="2060" name="Picture 12" descr="Het verschil tussen een 1 fase of 3 fase aansluiting">
            <a:extLst>
              <a:ext uri="{FF2B5EF4-FFF2-40B4-BE49-F238E27FC236}">
                <a16:creationId xmlns:a16="http://schemas.microsoft.com/office/drawing/2014/main" id="{C886E5CF-4374-B731-CF83-06C637C8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438" y="5232662"/>
            <a:ext cx="1223079" cy="10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kstvak 61">
            <a:extLst>
              <a:ext uri="{FF2B5EF4-FFF2-40B4-BE49-F238E27FC236}">
                <a16:creationId xmlns:a16="http://schemas.microsoft.com/office/drawing/2014/main" id="{5D5A8424-84D9-09C6-D72C-6975C2E28A14}"/>
              </a:ext>
            </a:extLst>
          </p:cNvPr>
          <p:cNvSpPr txBox="1"/>
          <p:nvPr/>
        </p:nvSpPr>
        <p:spPr>
          <a:xfrm>
            <a:off x="7747783" y="6318353"/>
            <a:ext cx="261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Impact op installatie/Infra</a:t>
            </a:r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43CDCD1D-8D1D-BF32-CC57-932C204CAC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70928" y="5648423"/>
            <a:ext cx="553998" cy="461665"/>
          </a:xfrm>
          <a:prstGeom prst="rect">
            <a:avLst/>
          </a:prstGeom>
        </p:spPr>
      </p:pic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927785B8-7BE3-4729-A8A3-26F5CB6B2CC6}"/>
              </a:ext>
            </a:extLst>
          </p:cNvPr>
          <p:cNvCxnSpPr/>
          <p:nvPr/>
        </p:nvCxnSpPr>
        <p:spPr>
          <a:xfrm>
            <a:off x="3553594" y="962452"/>
            <a:ext cx="0" cy="4919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FB6962B3-FC73-B637-FFE9-C86CBF7C3B85}"/>
              </a:ext>
            </a:extLst>
          </p:cNvPr>
          <p:cNvCxnSpPr>
            <a:cxnSpLocks/>
          </p:cNvCxnSpPr>
          <p:nvPr/>
        </p:nvCxnSpPr>
        <p:spPr>
          <a:xfrm>
            <a:off x="3308684" y="1210570"/>
            <a:ext cx="437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hoek 64">
            <a:extLst>
              <a:ext uri="{FF2B5EF4-FFF2-40B4-BE49-F238E27FC236}">
                <a16:creationId xmlns:a16="http://schemas.microsoft.com/office/drawing/2014/main" id="{364EB767-A21D-6BE8-60DD-290232D6A03D}"/>
              </a:ext>
            </a:extLst>
          </p:cNvPr>
          <p:cNvSpPr/>
          <p:nvPr/>
        </p:nvSpPr>
        <p:spPr>
          <a:xfrm>
            <a:off x="2378362" y="4492730"/>
            <a:ext cx="2780775" cy="2222311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9814737-E893-083E-95D7-EE74AC27BB51}"/>
              </a:ext>
            </a:extLst>
          </p:cNvPr>
          <p:cNvSpPr txBox="1"/>
          <p:nvPr/>
        </p:nvSpPr>
        <p:spPr>
          <a:xfrm>
            <a:off x="8262347" y="4314838"/>
            <a:ext cx="252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Soorten Warmtepompen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5FFDA3B-FC51-BD7D-A8DF-7B97266608F0}"/>
              </a:ext>
            </a:extLst>
          </p:cNvPr>
          <p:cNvSpPr txBox="1"/>
          <p:nvPr/>
        </p:nvSpPr>
        <p:spPr>
          <a:xfrm>
            <a:off x="8005899" y="1494793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Financiën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930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34275</TotalTime>
  <Words>1413</Words>
  <Application>Microsoft Office PowerPoint</Application>
  <PresentationFormat>Breedbeeld</PresentationFormat>
  <Paragraphs>471</Paragraphs>
  <Slides>33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Kantoorthema</vt:lpstr>
      <vt:lpstr>Warmtepomp Informatie Avond  Maandag 9-3-2026  George Poel – george@ecoheemskerk.nl</vt:lpstr>
      <vt:lpstr>Een veranderende wereld</vt:lpstr>
      <vt:lpstr>Warmtepomp</vt:lpstr>
      <vt:lpstr>PowerPoint-presentatie</vt:lpstr>
      <vt:lpstr>PowerPoint-presentatie</vt:lpstr>
      <vt:lpstr>Drijfveren </vt:lpstr>
      <vt:lpstr>PowerPoint-presentatie</vt:lpstr>
      <vt:lpstr>Warmtepomp Concept</vt:lpstr>
      <vt:lpstr>PowerPoint-presentatie</vt:lpstr>
      <vt:lpstr>Warmte afgifte </vt:lpstr>
      <vt:lpstr>Geleverde energie per kWh stroomverbruik</vt:lpstr>
      <vt:lpstr>Praktijk</vt:lpstr>
      <vt:lpstr>PowerPoint-presentatie</vt:lpstr>
      <vt:lpstr>Warmte vraag</vt:lpstr>
      <vt:lpstr>Welke isolatie gewenst </vt:lpstr>
      <vt:lpstr>PowerPoint-presentatie</vt:lpstr>
      <vt:lpstr>Soorten Warmtepompen (1)</vt:lpstr>
      <vt:lpstr>Soorten Warmtepompen (2)</vt:lpstr>
      <vt:lpstr>Van deels naar volledig      (Hybride -&gt; All Electric)</vt:lpstr>
      <vt:lpstr>PowerPoint-presentatie</vt:lpstr>
      <vt:lpstr>Impact op huis installatie / omgeving</vt:lpstr>
      <vt:lpstr>Verduurzamings route</vt:lpstr>
      <vt:lpstr>Verduurzamings route verwarming</vt:lpstr>
      <vt:lpstr>Verduurzamings route warm water</vt:lpstr>
      <vt:lpstr>Verduurzamings routes verwarming en warm water</vt:lpstr>
      <vt:lpstr>PowerPoint-presentatie</vt:lpstr>
      <vt:lpstr>Financiën – besparen stookkosten</vt:lpstr>
      <vt:lpstr>Financiën – Stookkosten lange termijn (milieu defensie) </vt:lpstr>
      <vt:lpstr>Financiën</vt:lpstr>
      <vt:lpstr>Financiën – besparing samengevat  </vt:lpstr>
      <vt:lpstr>Financiën</vt:lpstr>
      <vt:lpstr>Financieel samengevat</vt:lpstr>
      <vt:lpstr>Samenvatting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George Poel</dc:creator>
  <cp:lastModifiedBy>George Poel</cp:lastModifiedBy>
  <cp:revision>114</cp:revision>
  <cp:lastPrinted>2022-11-01T17:57:10Z</cp:lastPrinted>
  <dcterms:created xsi:type="dcterms:W3CDTF">2022-05-05T07:37:52Z</dcterms:created>
  <dcterms:modified xsi:type="dcterms:W3CDTF">2026-03-09T21:39:12Z</dcterms:modified>
</cp:coreProperties>
</file>