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4630400" cy="8229600"/>
  <p:notesSz cx="8229600" cy="146304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2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Upperman" userId="376630b5-2c41-47bb-9aaa-61a1ef6ff57e" providerId="ADAL" clId="{1FB3C0A0-C756-4FFF-9648-64A5CC03B55C}"/>
    <pc:docChg chg="modSld">
      <pc:chgData name="Sabine Upperman" userId="376630b5-2c41-47bb-9aaa-61a1ef6ff57e" providerId="ADAL" clId="{1FB3C0A0-C756-4FFF-9648-64A5CC03B55C}" dt="2024-11-29T11:36:59.662" v="35" actId="20577"/>
      <pc:docMkLst>
        <pc:docMk/>
      </pc:docMkLst>
      <pc:sldChg chg="modSp mod">
        <pc:chgData name="Sabine Upperman" userId="376630b5-2c41-47bb-9aaa-61a1ef6ff57e" providerId="ADAL" clId="{1FB3C0A0-C756-4FFF-9648-64A5CC03B55C}" dt="2024-11-29T11:36:59.662" v="35" actId="20577"/>
        <pc:sldMkLst>
          <pc:docMk/>
          <pc:sldMk cId="0" sldId="264"/>
        </pc:sldMkLst>
        <pc:spChg chg="mod">
          <ac:chgData name="Sabine Upperman" userId="376630b5-2c41-47bb-9aaa-61a1ef6ff57e" providerId="ADAL" clId="{1FB3C0A0-C756-4FFF-9648-64A5CC03B55C}" dt="2024-11-29T11:36:59.662" v="35" actId="20577"/>
          <ac:spMkLst>
            <pc:docMk/>
            <pc:sldMk cId="0" sldId="26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22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frankenergie.nl/nl/aanmelden/adres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hyperlink" Target="mailto:info@nzu.n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67176"/>
            <a:ext cx="69200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Bedankt voor uw komst!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21611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Korte introductie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83417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Wat is het doel van de avond: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45222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Informeren over slimme energieoplossingen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489442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 unieke voordelen van NZU Smarty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33661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Hoe wij uw energiegebruik efficiënter, goedkoper en duurzamer maken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610" y="975360"/>
            <a:ext cx="4869180" cy="627888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93790" y="122015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Besparingen en terugverdientijd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793790" y="297787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Via onze partner Frank Energie hebben wij een rekentool waarin u precies kunt zien wat een dynamisch contract en slimme sturing met een thuisbatterij kan doen voor u. Hieronder de link: </a:t>
            </a:r>
            <a:r>
              <a:rPr lang="en-US" sz="1750" u="sng" dirty="0">
                <a:solidFill>
                  <a:srgbClr val="CC3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https://www.frankenergie.nl/nl/aanmelden/adres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93790" y="468463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Berekening met een verbruik van 3500 kWh waarvan 70% wordt teruggeleverd en 30% zelf wordt verbruikt en een thuisbatterij met NZU Smarty: </a:t>
            </a:r>
            <a:r>
              <a:rPr lang="en-US" sz="1750" dirty="0">
                <a:solidFill>
                  <a:srgbClr val="FFAD9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€1200,- besparing per jaar!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793790" y="602849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793790" y="664654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990" y="1577340"/>
            <a:ext cx="4884420" cy="507492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7235" y="579596"/>
            <a:ext cx="6599158" cy="658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Prijsopbouw Elektriciteit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737235" y="1790581"/>
            <a:ext cx="368618" cy="368618"/>
          </a:xfrm>
          <a:prstGeom prst="roundRect">
            <a:avLst>
              <a:gd name="adj" fmla="val 24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 2"/>
          <p:cNvSpPr/>
          <p:nvPr/>
        </p:nvSpPr>
        <p:spPr>
          <a:xfrm>
            <a:off x="1316474" y="1790581"/>
            <a:ext cx="2632948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Leveringskosten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1316474" y="2245876"/>
            <a:ext cx="7090291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 kosten voor de daadwerkelijke elektriciteit die u verbruikt, inclusief de inkoopkosten van uw energieleverancier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37235" y="3367326"/>
            <a:ext cx="368618" cy="368618"/>
          </a:xfrm>
          <a:prstGeom prst="roundRect">
            <a:avLst>
              <a:gd name="adj" fmla="val 24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5"/>
          <p:cNvSpPr/>
          <p:nvPr/>
        </p:nvSpPr>
        <p:spPr>
          <a:xfrm>
            <a:off x="1316474" y="3367326"/>
            <a:ext cx="2632948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Netbeheerkosten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316474" y="3822621"/>
            <a:ext cx="7090291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Vaste kosten voor het onderhoud en beheer van het elektriciteitsnetwerk door uw netbeheerder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37235" y="4944070"/>
            <a:ext cx="368618" cy="368618"/>
          </a:xfrm>
          <a:prstGeom prst="roundRect">
            <a:avLst>
              <a:gd name="adj" fmla="val 24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1" name="Text 8"/>
          <p:cNvSpPr/>
          <p:nvPr/>
        </p:nvSpPr>
        <p:spPr>
          <a:xfrm>
            <a:off x="1316474" y="4944070"/>
            <a:ext cx="2632948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Energiebelasting</a:t>
            </a:r>
            <a:endParaRPr lang="en-US" sz="2050" dirty="0"/>
          </a:p>
        </p:txBody>
      </p:sp>
      <p:sp>
        <p:nvSpPr>
          <p:cNvPr id="12" name="Text 9"/>
          <p:cNvSpPr/>
          <p:nvPr/>
        </p:nvSpPr>
        <p:spPr>
          <a:xfrm>
            <a:off x="1316474" y="5399365"/>
            <a:ext cx="7090291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Overheidsbelasting op elektriciteitsverbruik plus BTW, met een jaarlijkse teruggave via de vermindering energiebelasting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37235" y="6520815"/>
            <a:ext cx="368618" cy="368618"/>
          </a:xfrm>
          <a:prstGeom prst="roundRect">
            <a:avLst>
              <a:gd name="adj" fmla="val 2400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4" name="Text 11"/>
          <p:cNvSpPr/>
          <p:nvPr/>
        </p:nvSpPr>
        <p:spPr>
          <a:xfrm>
            <a:off x="1316474" y="6520815"/>
            <a:ext cx="3171349" cy="328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Variabele Componenten</a:t>
            </a:r>
            <a:endParaRPr lang="en-US" sz="2050" dirty="0"/>
          </a:p>
        </p:txBody>
      </p:sp>
      <p:sp>
        <p:nvSpPr>
          <p:cNvPr id="15" name="Text 12"/>
          <p:cNvSpPr/>
          <p:nvPr/>
        </p:nvSpPr>
        <p:spPr>
          <a:xfrm>
            <a:off x="1316474" y="6976110"/>
            <a:ext cx="7090291" cy="673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Bij dynamische tarieven variëren de prijzen per uur, gebaseerd op vraag en aanbod op de energiemarkt</a:t>
            </a:r>
            <a:endParaRPr lang="en-US" sz="16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191" y="263485"/>
            <a:ext cx="3574018" cy="7702629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24230" y="913209"/>
            <a:ext cx="7668339" cy="1317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Onze Slimme App: Alles in één oogopslag</a:t>
            </a:r>
            <a:endParaRPr lang="en-US" sz="4150" dirty="0"/>
          </a:p>
        </p:txBody>
      </p:sp>
      <p:sp>
        <p:nvSpPr>
          <p:cNvPr id="5" name="Text 1"/>
          <p:cNvSpPr/>
          <p:nvPr/>
        </p:nvSpPr>
        <p:spPr>
          <a:xfrm>
            <a:off x="6224230" y="2546985"/>
            <a:ext cx="7668339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 onze speciaal ontwikkelde app heeft u volledige controle over uw energiesysteem, waar u ook bent.</a:t>
            </a:r>
            <a:endParaRPr lang="en-US" sz="1650" dirty="0"/>
          </a:p>
        </p:txBody>
      </p:sp>
      <p:sp>
        <p:nvSpPr>
          <p:cNvPr id="6" name="Shape 2"/>
          <p:cNvSpPr/>
          <p:nvPr/>
        </p:nvSpPr>
        <p:spPr>
          <a:xfrm>
            <a:off x="6224230" y="3695938"/>
            <a:ext cx="368856" cy="368856"/>
          </a:xfrm>
          <a:prstGeom prst="roundRect">
            <a:avLst>
              <a:gd name="adj" fmla="val 2400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 3"/>
          <p:cNvSpPr/>
          <p:nvPr/>
        </p:nvSpPr>
        <p:spPr>
          <a:xfrm>
            <a:off x="6803827" y="3695938"/>
            <a:ext cx="2949773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Real-time Monitoring</a:t>
            </a:r>
            <a:endParaRPr lang="en-US" sz="2050" dirty="0"/>
          </a:p>
        </p:txBody>
      </p:sp>
      <p:sp>
        <p:nvSpPr>
          <p:cNvPr id="8" name="Text 4"/>
          <p:cNvSpPr/>
          <p:nvPr/>
        </p:nvSpPr>
        <p:spPr>
          <a:xfrm>
            <a:off x="6803827" y="4151709"/>
            <a:ext cx="3149203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Bekijk live uw energieverbruik, opwekking en batterijstatus</a:t>
            </a:r>
            <a:endParaRPr lang="en-US" sz="1650" dirty="0"/>
          </a:p>
        </p:txBody>
      </p:sp>
      <p:sp>
        <p:nvSpPr>
          <p:cNvPr id="9" name="Shape 5"/>
          <p:cNvSpPr/>
          <p:nvPr/>
        </p:nvSpPr>
        <p:spPr>
          <a:xfrm>
            <a:off x="10163770" y="3695938"/>
            <a:ext cx="368856" cy="368856"/>
          </a:xfrm>
          <a:prstGeom prst="roundRect">
            <a:avLst>
              <a:gd name="adj" fmla="val 2400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0" name="Text 6"/>
          <p:cNvSpPr/>
          <p:nvPr/>
        </p:nvSpPr>
        <p:spPr>
          <a:xfrm>
            <a:off x="10743367" y="3695938"/>
            <a:ext cx="2635210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Volledige Integratie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10743367" y="4151709"/>
            <a:ext cx="3149203" cy="1011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Naadloze koppeling met uw thuisbatterij, zonnepanelen en smart home apparaten</a:t>
            </a:r>
            <a:endParaRPr lang="en-US" sz="1650" dirty="0"/>
          </a:p>
        </p:txBody>
      </p:sp>
      <p:sp>
        <p:nvSpPr>
          <p:cNvPr id="12" name="Shape 8"/>
          <p:cNvSpPr/>
          <p:nvPr/>
        </p:nvSpPr>
        <p:spPr>
          <a:xfrm>
            <a:off x="6224230" y="5611535"/>
            <a:ext cx="368856" cy="368856"/>
          </a:xfrm>
          <a:prstGeom prst="roundRect">
            <a:avLst>
              <a:gd name="adj" fmla="val 2400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3" name="Text 9"/>
          <p:cNvSpPr/>
          <p:nvPr/>
        </p:nvSpPr>
        <p:spPr>
          <a:xfrm>
            <a:off x="6803827" y="5611535"/>
            <a:ext cx="2635210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Slimme Analyses</a:t>
            </a:r>
            <a:endParaRPr lang="en-US" sz="2050" dirty="0"/>
          </a:p>
        </p:txBody>
      </p:sp>
      <p:sp>
        <p:nvSpPr>
          <p:cNvPr id="14" name="Text 10"/>
          <p:cNvSpPr/>
          <p:nvPr/>
        </p:nvSpPr>
        <p:spPr>
          <a:xfrm>
            <a:off x="6803827" y="6067306"/>
            <a:ext cx="7088743" cy="674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Gedetailleerde inzichten en rapporten over uw energieverbruik en besparingen</a:t>
            </a:r>
            <a:endParaRPr lang="en-US" sz="1650" dirty="0"/>
          </a:p>
        </p:txBody>
      </p:sp>
      <p:sp>
        <p:nvSpPr>
          <p:cNvPr id="15" name="Text 11"/>
          <p:cNvSpPr/>
          <p:nvPr/>
        </p:nvSpPr>
        <p:spPr>
          <a:xfrm>
            <a:off x="6224230" y="6979087"/>
            <a:ext cx="7668339" cy="33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Download onze app en ervaar zelf hoe eenvoudig energiebeheer kan zijn!</a:t>
            </a:r>
            <a:endParaRPr lang="en-US" sz="16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5930" y="609600"/>
            <a:ext cx="9791819" cy="692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Dynamische energieprijzen in actie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775930" y="1745694"/>
            <a:ext cx="13078539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 een dynamisch contract variëren de energieprijzen per uur. Hieronder ziet u drie voorbeelden van verschillende dagen:</a:t>
            </a:r>
            <a:endParaRPr lang="en-US" sz="17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250" y="2417801"/>
            <a:ext cx="4137779" cy="255722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75930" y="5183981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Rustige dag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5930" y="5663446"/>
            <a:ext cx="4137779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Stabiele prijzen rond het gemiddelde, ideaal voor normaal verbruik</a:t>
            </a:r>
            <a:endParaRPr lang="en-US" sz="17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572" y="2417803"/>
            <a:ext cx="4137779" cy="255722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46251" y="5183981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Dag met pieken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5246251" y="5663446"/>
            <a:ext cx="4137779" cy="1064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Grote prijsverschillen tussen dal- en piekuren, perfect voor slim energiebeheer</a:t>
            </a:r>
            <a:endParaRPr lang="en-US" sz="17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28" y="2417803"/>
            <a:ext cx="4137779" cy="255722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6572" y="5183981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Gunstige dag</a:t>
            </a:r>
            <a:endParaRPr lang="en-US" sz="2150" dirty="0"/>
          </a:p>
        </p:txBody>
      </p:sp>
      <p:sp>
        <p:nvSpPr>
          <p:cNvPr id="12" name="Text 7"/>
          <p:cNvSpPr/>
          <p:nvPr/>
        </p:nvSpPr>
        <p:spPr>
          <a:xfrm>
            <a:off x="9716572" y="5663446"/>
            <a:ext cx="4137779" cy="1064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Veel momenten met lage prijzen, optimaal voor het opladen van uw thuisbatterij</a:t>
            </a:r>
            <a:endParaRPr lang="en-US" sz="1700" dirty="0"/>
          </a:p>
        </p:txBody>
      </p:sp>
      <p:sp>
        <p:nvSpPr>
          <p:cNvPr id="13" name="Text 8"/>
          <p:cNvSpPr/>
          <p:nvPr/>
        </p:nvSpPr>
        <p:spPr>
          <a:xfrm>
            <a:off x="775930" y="6976824"/>
            <a:ext cx="13078539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 onze AI Energy Management Controller kunt u automatisch profiteren van deze prijsverschillen door energie op te slaan tijdens goedkope momenten.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33124"/>
            <a:ext cx="634960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Conclusie en actieplan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437215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 2"/>
          <p:cNvSpPr/>
          <p:nvPr/>
        </p:nvSpPr>
        <p:spPr>
          <a:xfrm>
            <a:off x="1417439" y="3437215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Samenvatting voordelen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4281964"/>
            <a:ext cx="304121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Slim energiegebruik met maximale besparing. Automatische aansturing en gemak. Toekomstbestendige oplossing.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437215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8" name="Text 5"/>
          <p:cNvSpPr/>
          <p:nvPr/>
        </p:nvSpPr>
        <p:spPr>
          <a:xfrm>
            <a:off x="5309116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Actieplan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3927634"/>
            <a:ext cx="304121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Scan de QR-code en vul ons formulier in. Wij plannen met u een gratis telefonisch adviesgesprek. Ontvang een offerte op maat.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09979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Vragen?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4873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Stel uw vragen over onze oplossingen en AI-controller.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76678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Wij zijn hier om al uw twijfels weg te nemen!</a:t>
            </a:r>
            <a:endParaRPr lang="en-US" sz="17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4601" y="483156"/>
            <a:ext cx="5974199" cy="548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Bedankt voor uw aandacht!</a:t>
            </a:r>
            <a:endParaRPr lang="en-US" sz="3450" dirty="0"/>
          </a:p>
        </p:txBody>
      </p:sp>
      <p:sp>
        <p:nvSpPr>
          <p:cNvPr id="4" name="Text 1"/>
          <p:cNvSpPr/>
          <p:nvPr/>
        </p:nvSpPr>
        <p:spPr>
          <a:xfrm>
            <a:off x="614601" y="1295162"/>
            <a:ext cx="7914799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Contactgegevens: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614601" y="1773674"/>
            <a:ext cx="7914799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+31 85 130 58 60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614601" y="2252186"/>
            <a:ext cx="7914799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u="sng" dirty="0">
                <a:solidFill>
                  <a:srgbClr val="CC3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info@nzu.nl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14601" y="2730698"/>
            <a:ext cx="7914799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00"/>
              </a:lnSpc>
              <a:buNone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QR-code: Link naar het Google Formulier.</a:t>
            </a:r>
            <a:endParaRPr lang="en-US" sz="13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601" y="3209211"/>
            <a:ext cx="4537234" cy="4537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53076"/>
            <a:ext cx="68791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Wat is een thuisbatterij?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1548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Definitie: 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Een thuisbatterij is een energieopslagsysteem waarmee je overtollige energie kunt bewaren, bijvoorbeeld energie die je zonnepanelen opwekken.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8964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Hoe werkt het?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51449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Opladen: Overdag wekken je zonnepanelen meer energie op dan je direct verbruikt. Deze overtollige energie wordt opgeslagen in de batterij.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9544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Ontladen: 's Avonds of bij bewolkt weer gebruik je de opgeslagen energie, in plaats van dure energie van het net.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61135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Slimme samenwerking:</a:t>
            </a: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Met onze AI-controller wordt deze energie optimaal benut en kun je handelen op de energiemarkt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8670" y="619720"/>
            <a:ext cx="9680734" cy="704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De voordelen van een thuisbatterij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788670" y="1887260"/>
            <a:ext cx="2817019" cy="352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Energie besparen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88670" y="2464594"/>
            <a:ext cx="3983950" cy="1081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Gebruik goedkope of zelf opgewekte energie in plaats van dure energie tijdens piekuren.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88670" y="3748921"/>
            <a:ext cx="3983950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Bespaar geld door het handelen op de energiemarkt.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" y="4723448"/>
            <a:ext cx="3983950" cy="265592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330071" y="1887260"/>
            <a:ext cx="2817019" cy="352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Duurzaamheid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5330071" y="2464594"/>
            <a:ext cx="3983950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Maximaliseer het gebruik van hernieuwbare energie.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330071" y="3388400"/>
            <a:ext cx="3983950" cy="360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Verminder CO₂-uitstoot.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071" y="4002405"/>
            <a:ext cx="3983950" cy="265592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9871472" y="1887260"/>
            <a:ext cx="2817019" cy="352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Onafhankelijkheid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871472" y="2464594"/>
            <a:ext cx="3983950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Controle over je eigen energiegebruik.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9871472" y="3388400"/>
            <a:ext cx="3983950" cy="721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Niet meer volledig afhankelijk van stijgende energieprijzen.</a:t>
            </a:r>
            <a:endParaRPr lang="en-US" sz="17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1472" y="4362926"/>
            <a:ext cx="3983950" cy="26559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2997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De uitdaging van energiebeheer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487692"/>
            <a:ext cx="634007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Problemen die we oplossen:</a:t>
            </a:r>
            <a:endParaRPr lang="en-US" sz="3550" dirty="0"/>
          </a:p>
        </p:txBody>
      </p:sp>
      <p:sp>
        <p:nvSpPr>
          <p:cNvPr id="5" name="Text 2"/>
          <p:cNvSpPr/>
          <p:nvPr/>
        </p:nvSpPr>
        <p:spPr>
          <a:xfrm>
            <a:off x="793790" y="339482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Inefficiënt gebruik van zelf opgewekte zonne-energie.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383702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Hoge energiekosten en stijgende prijzen.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427922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Complexiteit bij het combineren van batterijen, laadpalen en warmtepompen.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5345192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Wat als...?</a:t>
            </a:r>
            <a:endParaRPr lang="en-US" sz="3550" dirty="0"/>
          </a:p>
        </p:txBody>
      </p:sp>
      <p:sp>
        <p:nvSpPr>
          <p:cNvPr id="9" name="Text 6"/>
          <p:cNvSpPr/>
          <p:nvPr/>
        </p:nvSpPr>
        <p:spPr>
          <a:xfrm>
            <a:off x="793790" y="625232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Uw energiegebruik automatisch werd geoptimaliseerd?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669452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 altijd profiteerde van de laagste kosten?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93790" y="713672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Alles werkte als één slim systeem?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4645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Onze oplossing: AI Energy Management Controller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90417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Wat is het?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352222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Een geavanceerd systeem dat uw thuisbatterij, zonnepanelen, laadpaal en warmtepomp naadloos laat samenwerken.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450318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Hoe werkt het?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80190" y="512123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Real-time data-analyse en voorspellingen.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280190" y="5739289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Automatische aansturing op basis van energieprijzen, verbruikspatronen en weersvoorspellingen.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280190" y="672024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Maximale besparing en duurzaamheid zonder dat u iets hoeft te doen.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3429" y="769263"/>
            <a:ext cx="7617143" cy="13632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Voordelen van ons AI-systeem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763429" y="2459712"/>
            <a:ext cx="3699510" cy="2395299"/>
          </a:xfrm>
          <a:prstGeom prst="roundRect">
            <a:avLst>
              <a:gd name="adj" fmla="val 382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5" name="Text 2"/>
          <p:cNvSpPr/>
          <p:nvPr/>
        </p:nvSpPr>
        <p:spPr>
          <a:xfrm>
            <a:off x="989171" y="2685455"/>
            <a:ext cx="3248025" cy="681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Optimale energiebesparing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89171" y="3497818"/>
            <a:ext cx="3248025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Gebruik goedkope energie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989171" y="3923109"/>
            <a:ext cx="3248025" cy="697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Vermijd piekprijzen door slimme opslag en verbruik.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681061" y="2459712"/>
            <a:ext cx="3699510" cy="2395299"/>
          </a:xfrm>
          <a:prstGeom prst="roundRect">
            <a:avLst>
              <a:gd name="adj" fmla="val 382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9" name="Text 6"/>
          <p:cNvSpPr/>
          <p:nvPr/>
        </p:nvSpPr>
        <p:spPr>
          <a:xfrm>
            <a:off x="4906804" y="2685455"/>
            <a:ext cx="2726769" cy="340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Duurzaamheid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4906804" y="3157061"/>
            <a:ext cx="3248025" cy="697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Maximaal gebruik van zonne-energie.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4906804" y="3931325"/>
            <a:ext cx="3248025" cy="697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Minder afhankelijkheid van het elektriciteitsnet.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63429" y="5073134"/>
            <a:ext cx="3699510" cy="2387084"/>
          </a:xfrm>
          <a:prstGeom prst="roundRect">
            <a:avLst>
              <a:gd name="adj" fmla="val 383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3" name="Text 10"/>
          <p:cNvSpPr/>
          <p:nvPr/>
        </p:nvSpPr>
        <p:spPr>
          <a:xfrm>
            <a:off x="989171" y="5298877"/>
            <a:ext cx="3466148" cy="471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Gebruiksvriendelijkheid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989171" y="5821740"/>
            <a:ext cx="3248025" cy="348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Alles werkt automatisch.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989171" y="6179378"/>
            <a:ext cx="3248025" cy="697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Eenvoudig te bedienen via een app of dashboard.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4681061" y="5073134"/>
            <a:ext cx="3699510" cy="2387084"/>
          </a:xfrm>
          <a:prstGeom prst="roundRect">
            <a:avLst>
              <a:gd name="adj" fmla="val 3838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7" name="Text 14"/>
          <p:cNvSpPr/>
          <p:nvPr/>
        </p:nvSpPr>
        <p:spPr>
          <a:xfrm>
            <a:off x="4906804" y="5298877"/>
            <a:ext cx="2728079" cy="3407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Toekomstbestendig</a:t>
            </a:r>
            <a:endParaRPr lang="en-US" sz="2100" dirty="0"/>
          </a:p>
        </p:txBody>
      </p:sp>
      <p:sp>
        <p:nvSpPr>
          <p:cNvPr id="18" name="Text 15"/>
          <p:cNvSpPr/>
          <p:nvPr/>
        </p:nvSpPr>
        <p:spPr>
          <a:xfrm>
            <a:off x="4906804" y="5770483"/>
            <a:ext cx="3248025" cy="10469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Klaar voor nieuwe apparaten en technologieën.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21487"/>
            <a:ext cx="732532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Waarom kiezen voor ons?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470428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Innovatie: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3754636"/>
            <a:ext cx="45224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Eigen ontwikkelde AI-technologie.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421" y="247042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656421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Expertise: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656421" y="3754636"/>
            <a:ext cx="4522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Jarenlange ervaring in duurzame energie.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79798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5591770"/>
            <a:ext cx="30941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Betrouwbare merken: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93790" y="6082189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Samenwerking met topmerken (GoodWe/Dyness)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6421" y="4797981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656421" y="5591770"/>
            <a:ext cx="29136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Complete oplossing: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5656421" y="6082189"/>
            <a:ext cx="4522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Advies, installatie én energiemanagement.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02787" y="484346"/>
            <a:ext cx="7911227" cy="11008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Ons proces: Van advies tot slimme installatie</a:t>
            </a:r>
            <a:endParaRPr lang="en-US" sz="3450" dirty="0"/>
          </a:p>
        </p:txBody>
      </p:sp>
      <p:sp>
        <p:nvSpPr>
          <p:cNvPr id="4" name="Shape 1"/>
          <p:cNvSpPr/>
          <p:nvPr/>
        </p:nvSpPr>
        <p:spPr>
          <a:xfrm>
            <a:off x="6355556" y="1849398"/>
            <a:ext cx="22860" cy="5898356"/>
          </a:xfrm>
          <a:prstGeom prst="roundRect">
            <a:avLst>
              <a:gd name="adj" fmla="val 323621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5" name="Shape 2"/>
          <p:cNvSpPr/>
          <p:nvPr/>
        </p:nvSpPr>
        <p:spPr>
          <a:xfrm>
            <a:off x="6542246" y="2234208"/>
            <a:ext cx="616387" cy="22860"/>
          </a:xfrm>
          <a:prstGeom prst="roundRect">
            <a:avLst>
              <a:gd name="adj" fmla="val 323621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6" name="Shape 3"/>
          <p:cNvSpPr/>
          <p:nvPr/>
        </p:nvSpPr>
        <p:spPr>
          <a:xfrm>
            <a:off x="6168866" y="2047518"/>
            <a:ext cx="396240" cy="396240"/>
          </a:xfrm>
          <a:prstGeom prst="roundRect">
            <a:avLst>
              <a:gd name="adj" fmla="val 1867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 4"/>
          <p:cNvSpPr/>
          <p:nvPr/>
        </p:nvSpPr>
        <p:spPr>
          <a:xfrm>
            <a:off x="6306503" y="2113478"/>
            <a:ext cx="120968" cy="264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7335679" y="2025491"/>
            <a:ext cx="2201704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Intakegesprek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7335679" y="2406253"/>
            <a:ext cx="6678335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Vul het formulier in (QR-code) om een afspraak te plannen.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7335679" y="2749510"/>
            <a:ext cx="6678335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Gratis advies op maat.</a:t>
            </a:r>
            <a:endParaRPr lang="en-US" sz="1350" dirty="0"/>
          </a:p>
        </p:txBody>
      </p:sp>
      <p:sp>
        <p:nvSpPr>
          <p:cNvPr id="11" name="Shape 8"/>
          <p:cNvSpPr/>
          <p:nvPr/>
        </p:nvSpPr>
        <p:spPr>
          <a:xfrm>
            <a:off x="6542246" y="3768209"/>
            <a:ext cx="616387" cy="22860"/>
          </a:xfrm>
          <a:prstGeom prst="roundRect">
            <a:avLst>
              <a:gd name="adj" fmla="val 323621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2" name="Shape 9"/>
          <p:cNvSpPr/>
          <p:nvPr/>
        </p:nvSpPr>
        <p:spPr>
          <a:xfrm>
            <a:off x="6168866" y="3581519"/>
            <a:ext cx="396240" cy="396240"/>
          </a:xfrm>
          <a:prstGeom prst="roundRect">
            <a:avLst>
              <a:gd name="adj" fmla="val 1867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3" name="Text 10"/>
          <p:cNvSpPr/>
          <p:nvPr/>
        </p:nvSpPr>
        <p:spPr>
          <a:xfrm>
            <a:off x="6287095" y="3647480"/>
            <a:ext cx="159782" cy="264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335679" y="3559493"/>
            <a:ext cx="2231112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Persoonlijk voorstel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7335679" y="3940254"/>
            <a:ext cx="6678335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Een offerte inclusief AI-integratie en besparingsvoorspelling.</a:t>
            </a:r>
            <a:endParaRPr lang="en-US" sz="1350" dirty="0"/>
          </a:p>
        </p:txBody>
      </p:sp>
      <p:sp>
        <p:nvSpPr>
          <p:cNvPr id="16" name="Shape 13"/>
          <p:cNvSpPr/>
          <p:nvPr/>
        </p:nvSpPr>
        <p:spPr>
          <a:xfrm>
            <a:off x="6542246" y="4958953"/>
            <a:ext cx="616387" cy="22860"/>
          </a:xfrm>
          <a:prstGeom prst="roundRect">
            <a:avLst>
              <a:gd name="adj" fmla="val 323621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7" name="Shape 14"/>
          <p:cNvSpPr/>
          <p:nvPr/>
        </p:nvSpPr>
        <p:spPr>
          <a:xfrm>
            <a:off x="6168866" y="4772263"/>
            <a:ext cx="396240" cy="396240"/>
          </a:xfrm>
          <a:prstGeom prst="roundRect">
            <a:avLst>
              <a:gd name="adj" fmla="val 1867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8" name="Text 15"/>
          <p:cNvSpPr/>
          <p:nvPr/>
        </p:nvSpPr>
        <p:spPr>
          <a:xfrm>
            <a:off x="6292215" y="4838224"/>
            <a:ext cx="149543" cy="264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335679" y="4750237"/>
            <a:ext cx="2866549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Installatie en configuratie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7335679" y="5130998"/>
            <a:ext cx="6678335" cy="563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Professionele installatie van batterijen, zonnepanelen, laadoplossingen en airco's.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7335679" y="5755958"/>
            <a:ext cx="6678335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Instellen van uw AI-controller voor optimaal gebruik.</a:t>
            </a:r>
            <a:endParaRPr lang="en-US" sz="1350" dirty="0"/>
          </a:p>
        </p:txBody>
      </p:sp>
      <p:sp>
        <p:nvSpPr>
          <p:cNvPr id="22" name="Shape 19"/>
          <p:cNvSpPr/>
          <p:nvPr/>
        </p:nvSpPr>
        <p:spPr>
          <a:xfrm>
            <a:off x="6542246" y="6774656"/>
            <a:ext cx="616387" cy="22860"/>
          </a:xfrm>
          <a:prstGeom prst="roundRect">
            <a:avLst>
              <a:gd name="adj" fmla="val 323621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3" name="Shape 20"/>
          <p:cNvSpPr/>
          <p:nvPr/>
        </p:nvSpPr>
        <p:spPr>
          <a:xfrm>
            <a:off x="6168866" y="6587966"/>
            <a:ext cx="396240" cy="396240"/>
          </a:xfrm>
          <a:prstGeom prst="roundRect">
            <a:avLst>
              <a:gd name="adj" fmla="val 18670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4" name="Text 21"/>
          <p:cNvSpPr/>
          <p:nvPr/>
        </p:nvSpPr>
        <p:spPr>
          <a:xfrm>
            <a:off x="6279594" y="6653927"/>
            <a:ext cx="174665" cy="264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4</a:t>
            </a:r>
            <a:endParaRPr lang="en-US" sz="2050" dirty="0"/>
          </a:p>
        </p:txBody>
      </p:sp>
      <p:sp>
        <p:nvSpPr>
          <p:cNvPr id="25" name="Text 22"/>
          <p:cNvSpPr/>
          <p:nvPr/>
        </p:nvSpPr>
        <p:spPr>
          <a:xfrm>
            <a:off x="7335679" y="6565940"/>
            <a:ext cx="2201704" cy="2751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Nazorg en updates</a:t>
            </a:r>
            <a:endParaRPr lang="en-US" sz="1700" dirty="0"/>
          </a:p>
        </p:txBody>
      </p:sp>
      <p:sp>
        <p:nvSpPr>
          <p:cNvPr id="26" name="Text 23"/>
          <p:cNvSpPr/>
          <p:nvPr/>
        </p:nvSpPr>
        <p:spPr>
          <a:xfrm>
            <a:off x="7335679" y="6946702"/>
            <a:ext cx="6678335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Regelmatige updates voor nieuwe functies.</a:t>
            </a:r>
            <a:endParaRPr lang="en-US" sz="1350" dirty="0"/>
          </a:p>
        </p:txBody>
      </p:sp>
      <p:sp>
        <p:nvSpPr>
          <p:cNvPr id="27" name="Text 24"/>
          <p:cNvSpPr/>
          <p:nvPr/>
        </p:nvSpPr>
        <p:spPr>
          <a:xfrm>
            <a:off x="7335679" y="7289959"/>
            <a:ext cx="6678335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Ondersteuning bij vragen of uitbreidingen.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5190" y="445770"/>
            <a:ext cx="5421154" cy="504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Investeringen en subsidies</a:t>
            </a:r>
            <a:endParaRPr lang="en-US" sz="3150" dirty="0"/>
          </a:p>
        </p:txBody>
      </p:sp>
      <p:sp>
        <p:nvSpPr>
          <p:cNvPr id="3" name="Text 1"/>
          <p:cNvSpPr/>
          <p:nvPr/>
        </p:nvSpPr>
        <p:spPr>
          <a:xfrm>
            <a:off x="565190" y="1192530"/>
            <a:ext cx="3676293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Speciaal </a:t>
            </a:r>
            <a:r>
              <a:rPr lang="en-US" sz="1550" b="1" dirty="0" err="1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voor</a:t>
            </a: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</a:t>
            </a:r>
            <a:r>
              <a:rPr lang="en-US" sz="1550" b="1" dirty="0" err="1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Lexmond</a:t>
            </a: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</a:t>
            </a:r>
            <a:r>
              <a:rPr lang="en-US" sz="1550" b="1" dirty="0" err="1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en</a:t>
            </a: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de </a:t>
            </a:r>
            <a:r>
              <a:rPr lang="en-US" sz="1550" b="1" dirty="0" err="1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gemeente</a:t>
            </a: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</a:t>
            </a:r>
            <a:r>
              <a:rPr lang="en-US" sz="1550" b="1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Vijfheerenlanden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565190" y="1686878"/>
            <a:ext cx="13500021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Dyness 10,7 kWh Thuisbatterij met Goodwe 5000W batterij omvormer</a:t>
            </a:r>
            <a:endParaRPr lang="en-US" sz="1250" dirty="0"/>
          </a:p>
        </p:txBody>
      </p:sp>
      <p:sp>
        <p:nvSpPr>
          <p:cNvPr id="5" name="Text 3"/>
          <p:cNvSpPr/>
          <p:nvPr/>
        </p:nvSpPr>
        <p:spPr>
          <a:xfrm>
            <a:off x="565190" y="2207419"/>
            <a:ext cx="4338518" cy="532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50"/>
              </a:lnSpc>
              <a:buNone/>
            </a:pPr>
            <a:r>
              <a:rPr lang="en-US" sz="4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€5399</a:t>
            </a:r>
            <a:endParaRPr lang="en-US" sz="4150" dirty="0"/>
          </a:p>
        </p:txBody>
      </p:sp>
      <p:sp>
        <p:nvSpPr>
          <p:cNvPr id="6" name="Text 4"/>
          <p:cNvSpPr/>
          <p:nvPr/>
        </p:nvSpPr>
        <p:spPr>
          <a:xfrm>
            <a:off x="1725097" y="2942034"/>
            <a:ext cx="201858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1-fase systeem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565190" y="3291007"/>
            <a:ext cx="4338518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Totale kosten ex. BTW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5145881" y="2207419"/>
            <a:ext cx="4338518" cy="532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50"/>
              </a:lnSpc>
              <a:buNone/>
            </a:pPr>
            <a:r>
              <a:rPr lang="en-US" sz="4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€5599</a:t>
            </a:r>
            <a:endParaRPr lang="en-US" sz="4150" dirty="0"/>
          </a:p>
        </p:txBody>
      </p:sp>
      <p:sp>
        <p:nvSpPr>
          <p:cNvPr id="9" name="Text 7"/>
          <p:cNvSpPr/>
          <p:nvPr/>
        </p:nvSpPr>
        <p:spPr>
          <a:xfrm>
            <a:off x="6305788" y="2942034"/>
            <a:ext cx="201858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3-fase systeem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5145881" y="3291007"/>
            <a:ext cx="4338518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Totale kosten ex. BTW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9726573" y="2207419"/>
            <a:ext cx="4338518" cy="532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50"/>
              </a:lnSpc>
              <a:buNone/>
            </a:pPr>
            <a:r>
              <a:rPr lang="en-US" sz="41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€1200</a:t>
            </a:r>
            <a:endParaRPr lang="en-US" sz="4150" dirty="0"/>
          </a:p>
        </p:txBody>
      </p:sp>
      <p:sp>
        <p:nvSpPr>
          <p:cNvPr id="12" name="Text 10"/>
          <p:cNvSpPr/>
          <p:nvPr/>
        </p:nvSpPr>
        <p:spPr>
          <a:xfrm>
            <a:off x="10886480" y="2942034"/>
            <a:ext cx="201858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Besparing per jaar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9726573" y="3291007"/>
            <a:ext cx="4338518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 verbruik van 3500 kWh</a:t>
            </a:r>
            <a:endParaRPr lang="en-US" sz="1250" dirty="0"/>
          </a:p>
        </p:txBody>
      </p:sp>
      <p:sp>
        <p:nvSpPr>
          <p:cNvPr id="14" name="Shape 12"/>
          <p:cNvSpPr/>
          <p:nvPr/>
        </p:nvSpPr>
        <p:spPr>
          <a:xfrm>
            <a:off x="565190" y="5064681"/>
            <a:ext cx="13500021" cy="22860"/>
          </a:xfrm>
          <a:prstGeom prst="roundRect">
            <a:avLst>
              <a:gd name="adj" fmla="val 296703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5" name="Shape 13"/>
          <p:cNvSpPr/>
          <p:nvPr/>
        </p:nvSpPr>
        <p:spPr>
          <a:xfrm>
            <a:off x="3888224" y="4499550"/>
            <a:ext cx="22860" cy="565190"/>
          </a:xfrm>
          <a:prstGeom prst="roundRect">
            <a:avLst>
              <a:gd name="adj" fmla="val 296703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16" name="Shape 14"/>
          <p:cNvSpPr/>
          <p:nvPr/>
        </p:nvSpPr>
        <p:spPr>
          <a:xfrm>
            <a:off x="3718084" y="4883051"/>
            <a:ext cx="363260" cy="363260"/>
          </a:xfrm>
          <a:prstGeom prst="roundRect">
            <a:avLst>
              <a:gd name="adj" fmla="val 18672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17" name="Text 15"/>
          <p:cNvSpPr/>
          <p:nvPr/>
        </p:nvSpPr>
        <p:spPr>
          <a:xfrm>
            <a:off x="3844171" y="4943535"/>
            <a:ext cx="110966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1900" dirty="0"/>
          </a:p>
        </p:txBody>
      </p:sp>
      <p:sp>
        <p:nvSpPr>
          <p:cNvPr id="18" name="Text 16"/>
          <p:cNvSpPr/>
          <p:nvPr/>
        </p:nvSpPr>
        <p:spPr>
          <a:xfrm>
            <a:off x="2890480" y="3730823"/>
            <a:ext cx="201858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Gratis Smarty AI</a:t>
            </a:r>
            <a:endParaRPr lang="en-US" sz="1550" dirty="0"/>
          </a:p>
        </p:txBody>
      </p:sp>
      <p:sp>
        <p:nvSpPr>
          <p:cNvPr id="19" name="Text 17"/>
          <p:cNvSpPr/>
          <p:nvPr/>
        </p:nvSpPr>
        <p:spPr>
          <a:xfrm>
            <a:off x="726638" y="4079796"/>
            <a:ext cx="6346388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Met 10 jaar gratis sturing via onze Managementcontroller</a:t>
            </a:r>
            <a:endParaRPr lang="en-US" sz="1250" dirty="0"/>
          </a:p>
        </p:txBody>
      </p:sp>
      <p:sp>
        <p:nvSpPr>
          <p:cNvPr id="20" name="Shape 18"/>
          <p:cNvSpPr/>
          <p:nvPr/>
        </p:nvSpPr>
        <p:spPr>
          <a:xfrm>
            <a:off x="7303532" y="5064621"/>
            <a:ext cx="22860" cy="565190"/>
          </a:xfrm>
          <a:prstGeom prst="roundRect">
            <a:avLst>
              <a:gd name="adj" fmla="val 296703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1" name="Shape 19"/>
          <p:cNvSpPr/>
          <p:nvPr/>
        </p:nvSpPr>
        <p:spPr>
          <a:xfrm>
            <a:off x="7133392" y="4883051"/>
            <a:ext cx="363260" cy="363260"/>
          </a:xfrm>
          <a:prstGeom prst="roundRect">
            <a:avLst>
              <a:gd name="adj" fmla="val 18672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2" name="Text 20"/>
          <p:cNvSpPr/>
          <p:nvPr/>
        </p:nvSpPr>
        <p:spPr>
          <a:xfrm>
            <a:off x="7241738" y="4943535"/>
            <a:ext cx="146447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1900" dirty="0"/>
          </a:p>
        </p:txBody>
      </p:sp>
      <p:sp>
        <p:nvSpPr>
          <p:cNvPr id="23" name="Text 21"/>
          <p:cNvSpPr/>
          <p:nvPr/>
        </p:nvSpPr>
        <p:spPr>
          <a:xfrm>
            <a:off x="6305788" y="5791319"/>
            <a:ext cx="201858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10 Jaar Garantie</a:t>
            </a:r>
            <a:endParaRPr lang="en-US" sz="1550" dirty="0"/>
          </a:p>
        </p:txBody>
      </p:sp>
      <p:sp>
        <p:nvSpPr>
          <p:cNvPr id="24" name="Text 22"/>
          <p:cNvSpPr/>
          <p:nvPr/>
        </p:nvSpPr>
        <p:spPr>
          <a:xfrm>
            <a:off x="4141946" y="6140291"/>
            <a:ext cx="6346388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Uitgebreide productgarantie en all-in montagegarantie zonder extra kosten</a:t>
            </a:r>
            <a:endParaRPr lang="en-US" sz="1250" dirty="0"/>
          </a:p>
        </p:txBody>
      </p:sp>
      <p:sp>
        <p:nvSpPr>
          <p:cNvPr id="25" name="Shape 23"/>
          <p:cNvSpPr/>
          <p:nvPr/>
        </p:nvSpPr>
        <p:spPr>
          <a:xfrm>
            <a:off x="10718959" y="4499550"/>
            <a:ext cx="22860" cy="565190"/>
          </a:xfrm>
          <a:prstGeom prst="roundRect">
            <a:avLst>
              <a:gd name="adj" fmla="val 296703"/>
            </a:avLst>
          </a:prstGeom>
          <a:solidFill>
            <a:srgbClr val="E5BEB2"/>
          </a:solidFill>
          <a:ln/>
        </p:spPr>
        <p:txBody>
          <a:bodyPr/>
          <a:lstStyle/>
          <a:p>
            <a:endParaRPr lang="nl-NL"/>
          </a:p>
        </p:txBody>
      </p:sp>
      <p:sp>
        <p:nvSpPr>
          <p:cNvPr id="26" name="Shape 24"/>
          <p:cNvSpPr/>
          <p:nvPr/>
        </p:nvSpPr>
        <p:spPr>
          <a:xfrm>
            <a:off x="10548818" y="4883051"/>
            <a:ext cx="363260" cy="363260"/>
          </a:xfrm>
          <a:prstGeom prst="roundRect">
            <a:avLst>
              <a:gd name="adj" fmla="val 18672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27" name="Text 25"/>
          <p:cNvSpPr/>
          <p:nvPr/>
        </p:nvSpPr>
        <p:spPr>
          <a:xfrm>
            <a:off x="10661928" y="4943535"/>
            <a:ext cx="137041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1900" dirty="0"/>
          </a:p>
        </p:txBody>
      </p:sp>
      <p:sp>
        <p:nvSpPr>
          <p:cNvPr id="28" name="Text 26"/>
          <p:cNvSpPr/>
          <p:nvPr/>
        </p:nvSpPr>
        <p:spPr>
          <a:xfrm>
            <a:off x="9721215" y="3730823"/>
            <a:ext cx="201858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Complete Service</a:t>
            </a:r>
            <a:endParaRPr lang="en-US" sz="1550" dirty="0"/>
          </a:p>
        </p:txBody>
      </p:sp>
      <p:sp>
        <p:nvSpPr>
          <p:cNvPr id="29" name="Text 27"/>
          <p:cNvSpPr/>
          <p:nvPr/>
        </p:nvSpPr>
        <p:spPr>
          <a:xfrm>
            <a:off x="7557373" y="4079796"/>
            <a:ext cx="6346388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All-inclusive montage, gratis advies op maat, gratis schouw</a:t>
            </a:r>
            <a:endParaRPr lang="en-US" sz="1250" dirty="0"/>
          </a:p>
        </p:txBody>
      </p:sp>
      <p:sp>
        <p:nvSpPr>
          <p:cNvPr id="30" name="Shape 28"/>
          <p:cNvSpPr/>
          <p:nvPr/>
        </p:nvSpPr>
        <p:spPr>
          <a:xfrm>
            <a:off x="565190" y="6580108"/>
            <a:ext cx="4392335" cy="1203603"/>
          </a:xfrm>
          <a:prstGeom prst="roundRect">
            <a:avLst>
              <a:gd name="adj" fmla="val 563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1" name="Text 29"/>
          <p:cNvSpPr/>
          <p:nvPr/>
        </p:nvSpPr>
        <p:spPr>
          <a:xfrm>
            <a:off x="734258" y="6749177"/>
            <a:ext cx="201858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BTW-teruggave</a:t>
            </a:r>
            <a:endParaRPr lang="en-US" sz="1550" dirty="0"/>
          </a:p>
        </p:txBody>
      </p:sp>
      <p:sp>
        <p:nvSpPr>
          <p:cNvPr id="32" name="Text 30"/>
          <p:cNvSpPr/>
          <p:nvPr/>
        </p:nvSpPr>
        <p:spPr>
          <a:xfrm>
            <a:off x="734258" y="7098149"/>
            <a:ext cx="4054197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BTW-teruggave door de belastingdienst</a:t>
            </a:r>
            <a:endParaRPr lang="en-US" sz="1250" dirty="0"/>
          </a:p>
        </p:txBody>
      </p:sp>
      <p:sp>
        <p:nvSpPr>
          <p:cNvPr id="33" name="Shape 31"/>
          <p:cNvSpPr/>
          <p:nvPr/>
        </p:nvSpPr>
        <p:spPr>
          <a:xfrm>
            <a:off x="5118973" y="6580108"/>
            <a:ext cx="4392335" cy="1203603"/>
          </a:xfrm>
          <a:prstGeom prst="roundRect">
            <a:avLst>
              <a:gd name="adj" fmla="val 563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4" name="Text 32"/>
          <p:cNvSpPr/>
          <p:nvPr/>
        </p:nvSpPr>
        <p:spPr>
          <a:xfrm>
            <a:off x="5288042" y="6749177"/>
            <a:ext cx="201858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Extra Services</a:t>
            </a:r>
            <a:endParaRPr lang="en-US" sz="1550" dirty="0"/>
          </a:p>
        </p:txBody>
      </p:sp>
      <p:sp>
        <p:nvSpPr>
          <p:cNvPr id="35" name="Text 33"/>
          <p:cNvSpPr/>
          <p:nvPr/>
        </p:nvSpPr>
        <p:spPr>
          <a:xfrm>
            <a:off x="5288042" y="7098149"/>
            <a:ext cx="4054197" cy="516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BTW-teruggave service en ondersteuning bij netbeheer aanmelding</a:t>
            </a:r>
            <a:endParaRPr lang="en-US" sz="1250" dirty="0"/>
          </a:p>
        </p:txBody>
      </p:sp>
      <p:sp>
        <p:nvSpPr>
          <p:cNvPr id="36" name="Shape 34"/>
          <p:cNvSpPr/>
          <p:nvPr/>
        </p:nvSpPr>
        <p:spPr>
          <a:xfrm>
            <a:off x="9672757" y="6580108"/>
            <a:ext cx="4392335" cy="1203603"/>
          </a:xfrm>
          <a:prstGeom prst="roundRect">
            <a:avLst>
              <a:gd name="adj" fmla="val 5635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  <p:txBody>
          <a:bodyPr/>
          <a:lstStyle/>
          <a:p>
            <a:endParaRPr lang="nl-NL"/>
          </a:p>
        </p:txBody>
      </p:sp>
      <p:sp>
        <p:nvSpPr>
          <p:cNvPr id="37" name="Text 35"/>
          <p:cNvSpPr/>
          <p:nvPr/>
        </p:nvSpPr>
        <p:spPr>
          <a:xfrm>
            <a:off x="9841825" y="6749177"/>
            <a:ext cx="2018586" cy="252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Flexibiliteit</a:t>
            </a:r>
            <a:endParaRPr lang="en-US" sz="1550" dirty="0"/>
          </a:p>
        </p:txBody>
      </p:sp>
      <p:sp>
        <p:nvSpPr>
          <p:cNvPr id="38" name="Text 36"/>
          <p:cNvSpPr/>
          <p:nvPr/>
        </p:nvSpPr>
        <p:spPr>
          <a:xfrm>
            <a:off x="9841825" y="7098149"/>
            <a:ext cx="4054197" cy="258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Andere samenstellingen zijn mogelijk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9c9188-629a-477d-a27e-bd5024f2d657">
      <Terms xmlns="http://schemas.microsoft.com/office/infopath/2007/PartnerControls"/>
    </lcf76f155ced4ddcb4097134ff3c332f>
    <TaxCatchAll xmlns="2c4dd897-d6ad-411c-91a3-cedd2c7cabc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52D98B7DA6F240A52017B48BA1E54A" ma:contentTypeVersion="19" ma:contentTypeDescription="Een nieuw document maken." ma:contentTypeScope="" ma:versionID="8d1b6437fba741cd31f826cda2197ff3">
  <xsd:schema xmlns:xsd="http://www.w3.org/2001/XMLSchema" xmlns:xs="http://www.w3.org/2001/XMLSchema" xmlns:p="http://schemas.microsoft.com/office/2006/metadata/properties" xmlns:ns2="389c9188-629a-477d-a27e-bd5024f2d657" xmlns:ns3="2c4dd897-d6ad-411c-91a3-cedd2c7cabcb" targetNamespace="http://schemas.microsoft.com/office/2006/metadata/properties" ma:root="true" ma:fieldsID="9466d7aa2ca43e6943eae30461e82f8c" ns2:_="" ns3:_="">
    <xsd:import namespace="389c9188-629a-477d-a27e-bd5024f2d657"/>
    <xsd:import namespace="2c4dd897-d6ad-411c-91a3-cedd2c7cab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c9188-629a-477d-a27e-bd5024f2d6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c8934dc-3f31-4a35-ba77-d8e9cf982a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d897-d6ad-411c-91a3-cedd2c7cabc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a65a85-f199-4d3c-8882-03bacf55d975}" ma:internalName="TaxCatchAll" ma:showField="CatchAllData" ma:web="2c4dd897-d6ad-411c-91a3-cedd2c7cab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A05334-F7CE-4F0E-A228-BB62563B29F9}">
  <ds:schemaRefs>
    <ds:schemaRef ds:uri="http://purl.org/dc/dcmitype/"/>
    <ds:schemaRef ds:uri="http://purl.org/dc/terms/"/>
    <ds:schemaRef ds:uri="389c9188-629a-477d-a27e-bd5024f2d657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c4dd897-d6ad-411c-91a3-cedd2c7cabcb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661B77B-E161-408A-A87C-8F6A1C37FD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4CD68-C286-476D-8169-8F8B6D890A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c9188-629a-477d-a27e-bd5024f2d657"/>
    <ds:schemaRef ds:uri="2c4dd897-d6ad-411c-91a3-cedd2c7cab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Microsoft Office PowerPoint</Application>
  <PresentationFormat>Aangepast</PresentationFormat>
  <Paragraphs>161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Open Sans</vt:lpstr>
      <vt:lpstr>Merriweather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Sabine Upperman</cp:lastModifiedBy>
  <cp:revision>2</cp:revision>
  <dcterms:created xsi:type="dcterms:W3CDTF">2024-11-28T16:30:25Z</dcterms:created>
  <dcterms:modified xsi:type="dcterms:W3CDTF">2024-11-29T11:37:01Z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0x0101004F52D98B7DA6F240A52017B48BA1E54A</vt:lpwstr>
  </property>
  <property fmtid="{D5CDD505-2E9C-101B-9397-08002B2CF9AE}" pid="3" name="MSIP_Label_70bc7098-affd-47ae-a26c-98643fb9827b_Enabled">
    <vt:lpwstr>true</vt:lpwstr>
  </property>
  <property fmtid="{D5CDD505-2E9C-101B-9397-08002B2CF9AE}" pid="4" name="MSIP_Label_70bc7098-affd-47ae-a26c-98643fb9827b_SetDate">
    <vt:lpwstr>2024-11-29T11:36:52Z</vt:lpwstr>
  </property>
  <property fmtid="{D5CDD505-2E9C-101B-9397-08002B2CF9AE}" pid="5" name="MSIP_Label_70bc7098-affd-47ae-a26c-98643fb9827b_Method">
    <vt:lpwstr>Standard</vt:lpwstr>
  </property>
  <property fmtid="{D5CDD505-2E9C-101B-9397-08002B2CF9AE}" pid="6" name="MSIP_Label_70bc7098-affd-47ae-a26c-98643fb9827b_Name">
    <vt:lpwstr>Buurkracht label</vt:lpwstr>
  </property>
  <property fmtid="{D5CDD505-2E9C-101B-9397-08002B2CF9AE}" pid="7" name="MSIP_Label_70bc7098-affd-47ae-a26c-98643fb9827b_SiteId">
    <vt:lpwstr>40298f0c-a4ef-464c-b11f-eb046a4d6900</vt:lpwstr>
  </property>
  <property fmtid="{D5CDD505-2E9C-101B-9397-08002B2CF9AE}" pid="8" name="MSIP_Label_70bc7098-affd-47ae-a26c-98643fb9827b_ActionId">
    <vt:lpwstr>b408b9d0-6b38-4031-b6e4-5d15e7c5dc73</vt:lpwstr>
  </property>
  <property fmtid="{D5CDD505-2E9C-101B-9397-08002B2CF9AE}" pid="9" name="MSIP_Label_70bc7098-affd-47ae-a26c-98643fb9827b_ContentBits">
    <vt:lpwstr>0</vt:lpwstr>
  </property>
  <property fmtid="{D5CDD505-2E9C-101B-9397-08002B2CF9AE}" pid="10" name="MediaServiceImageTags">
    <vt:lpwstr/>
  </property>
</Properties>
</file>