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81" r:id="rId3"/>
    <p:sldId id="256" r:id="rId4"/>
    <p:sldId id="261" r:id="rId5"/>
    <p:sldId id="283" r:id="rId6"/>
    <p:sldId id="284" r:id="rId7"/>
    <p:sldId id="285" r:id="rId8"/>
    <p:sldId id="298" r:id="rId9"/>
    <p:sldId id="300" r:id="rId10"/>
    <p:sldId id="287" r:id="rId11"/>
    <p:sldId id="289" r:id="rId12"/>
    <p:sldId id="290" r:id="rId13"/>
    <p:sldId id="302" r:id="rId14"/>
    <p:sldId id="305" r:id="rId15"/>
    <p:sldId id="288" r:id="rId1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B4404A-D943-23FD-499E-E40C792F5C4C}" name="Grande, Dolf" initials="" userId="S::dolf.grande@croonwolterendros.nl::9b08108f-cc1a-4697-aa2b-80c32f5f8f2f" providerId="AD"/>
  <p188:author id="{24475B50-3067-38E4-1804-5259D5A92810}" name="Geluk, M (Michel)" initials="GM(" userId="S::Michel.Geluk@rabobank.nl::84da1ce6-72c9-4a11-a4ed-444d78f317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161"/>
    <a:srgbClr val="FF6900"/>
    <a:srgbClr val="FF9900"/>
    <a:srgbClr val="7F7F7F"/>
    <a:srgbClr val="88C1DC"/>
    <a:srgbClr val="88C2DA"/>
    <a:srgbClr val="A6A6A6"/>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06D9EB-2A2B-46DA-AF50-3972BC96D001}" v="40" dt="2023-06-28T09:17:04.55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07" autoAdjust="0"/>
    <p:restoredTop sz="94660"/>
  </p:normalViewPr>
  <p:slideViewPr>
    <p:cSldViewPr snapToGrid="0">
      <p:cViewPr varScale="1">
        <p:scale>
          <a:sx n="85" d="100"/>
          <a:sy n="85" d="100"/>
        </p:scale>
        <p:origin x="12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587949-1A21-DEAB-1064-203B2A14EAB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17C3656-1582-7BF0-A38D-B756C890C2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14A634B-AA53-AA8C-CBC1-56F112F11CE9}"/>
              </a:ext>
            </a:extLst>
          </p:cNvPr>
          <p:cNvSpPr>
            <a:spLocks noGrp="1"/>
          </p:cNvSpPr>
          <p:nvPr>
            <p:ph type="dt" sz="half" idx="10"/>
          </p:nvPr>
        </p:nvSpPr>
        <p:spPr/>
        <p:txBody>
          <a:bodyPr/>
          <a:lstStyle/>
          <a:p>
            <a:fld id="{9BF49851-B6CF-4963-9690-6316977D8457}" type="datetimeFigureOut">
              <a:rPr lang="nl-NL" smtClean="0"/>
              <a:t>28-6-2023</a:t>
            </a:fld>
            <a:endParaRPr lang="nl-NL"/>
          </a:p>
        </p:txBody>
      </p:sp>
      <p:sp>
        <p:nvSpPr>
          <p:cNvPr id="5" name="Tijdelijke aanduiding voor voettekst 4">
            <a:extLst>
              <a:ext uri="{FF2B5EF4-FFF2-40B4-BE49-F238E27FC236}">
                <a16:creationId xmlns:a16="http://schemas.microsoft.com/office/drawing/2014/main" id="{B8A564C8-003A-C01D-4546-428D9FBACA4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1DE866-729F-1882-8B1E-A3F72D81700F}"/>
              </a:ext>
            </a:extLst>
          </p:cNvPr>
          <p:cNvSpPr>
            <a:spLocks noGrp="1"/>
          </p:cNvSpPr>
          <p:nvPr>
            <p:ph type="sldNum" sz="quarter" idx="12"/>
          </p:nvPr>
        </p:nvSpPr>
        <p:spPr/>
        <p:txBody>
          <a:bodyPr/>
          <a:lstStyle/>
          <a:p>
            <a:fld id="{FE09860C-AF48-46C3-B177-2783A189CA37}" type="slidenum">
              <a:rPr lang="nl-NL" smtClean="0"/>
              <a:t>‹nr.›</a:t>
            </a:fld>
            <a:endParaRPr lang="nl-NL"/>
          </a:p>
        </p:txBody>
      </p:sp>
    </p:spTree>
    <p:extLst>
      <p:ext uri="{BB962C8B-B14F-4D97-AF65-F5344CB8AC3E}">
        <p14:creationId xmlns:p14="http://schemas.microsoft.com/office/powerpoint/2010/main" val="4023458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183A80-099F-245E-7AFE-F0E84AFC60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A42FFBF-CB4B-D06B-89F8-B2C25AC62C7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377AAC8-EB5D-07E1-BC3F-2D01FBA0E1F4}"/>
              </a:ext>
            </a:extLst>
          </p:cNvPr>
          <p:cNvSpPr>
            <a:spLocks noGrp="1"/>
          </p:cNvSpPr>
          <p:nvPr>
            <p:ph type="dt" sz="half" idx="10"/>
          </p:nvPr>
        </p:nvSpPr>
        <p:spPr/>
        <p:txBody>
          <a:bodyPr/>
          <a:lstStyle/>
          <a:p>
            <a:fld id="{9BF49851-B6CF-4963-9690-6316977D8457}" type="datetimeFigureOut">
              <a:rPr lang="nl-NL" smtClean="0"/>
              <a:t>28-6-2023</a:t>
            </a:fld>
            <a:endParaRPr lang="nl-NL"/>
          </a:p>
        </p:txBody>
      </p:sp>
      <p:sp>
        <p:nvSpPr>
          <p:cNvPr id="5" name="Tijdelijke aanduiding voor voettekst 4">
            <a:extLst>
              <a:ext uri="{FF2B5EF4-FFF2-40B4-BE49-F238E27FC236}">
                <a16:creationId xmlns:a16="http://schemas.microsoft.com/office/drawing/2014/main" id="{AB8E8D16-B85C-D61C-880D-B82BAA675B4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D10ABF8-7642-B2BE-D4B8-90ED288BEA54}"/>
              </a:ext>
            </a:extLst>
          </p:cNvPr>
          <p:cNvSpPr>
            <a:spLocks noGrp="1"/>
          </p:cNvSpPr>
          <p:nvPr>
            <p:ph type="sldNum" sz="quarter" idx="12"/>
          </p:nvPr>
        </p:nvSpPr>
        <p:spPr/>
        <p:txBody>
          <a:bodyPr/>
          <a:lstStyle/>
          <a:p>
            <a:fld id="{FE09860C-AF48-46C3-B177-2783A189CA37}" type="slidenum">
              <a:rPr lang="nl-NL" smtClean="0"/>
              <a:t>‹nr.›</a:t>
            </a:fld>
            <a:endParaRPr lang="nl-NL"/>
          </a:p>
        </p:txBody>
      </p:sp>
    </p:spTree>
    <p:extLst>
      <p:ext uri="{BB962C8B-B14F-4D97-AF65-F5344CB8AC3E}">
        <p14:creationId xmlns:p14="http://schemas.microsoft.com/office/powerpoint/2010/main" val="383877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75200B0-85F8-D45D-7AF6-89C5872C013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219ED97-8257-0932-E357-70A021C3B10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4F88185-6C5C-AC10-10DE-2523D3AAD97C}"/>
              </a:ext>
            </a:extLst>
          </p:cNvPr>
          <p:cNvSpPr>
            <a:spLocks noGrp="1"/>
          </p:cNvSpPr>
          <p:nvPr>
            <p:ph type="dt" sz="half" idx="10"/>
          </p:nvPr>
        </p:nvSpPr>
        <p:spPr/>
        <p:txBody>
          <a:bodyPr/>
          <a:lstStyle/>
          <a:p>
            <a:fld id="{9BF49851-B6CF-4963-9690-6316977D8457}" type="datetimeFigureOut">
              <a:rPr lang="nl-NL" smtClean="0"/>
              <a:t>28-6-2023</a:t>
            </a:fld>
            <a:endParaRPr lang="nl-NL"/>
          </a:p>
        </p:txBody>
      </p:sp>
      <p:sp>
        <p:nvSpPr>
          <p:cNvPr id="5" name="Tijdelijke aanduiding voor voettekst 4">
            <a:extLst>
              <a:ext uri="{FF2B5EF4-FFF2-40B4-BE49-F238E27FC236}">
                <a16:creationId xmlns:a16="http://schemas.microsoft.com/office/drawing/2014/main" id="{2C0FFDEF-108D-F67F-73D2-5EB5E743D8A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53D7137-9473-AB34-8A38-6EB899245B67}"/>
              </a:ext>
            </a:extLst>
          </p:cNvPr>
          <p:cNvSpPr>
            <a:spLocks noGrp="1"/>
          </p:cNvSpPr>
          <p:nvPr>
            <p:ph type="sldNum" sz="quarter" idx="12"/>
          </p:nvPr>
        </p:nvSpPr>
        <p:spPr/>
        <p:txBody>
          <a:bodyPr/>
          <a:lstStyle/>
          <a:p>
            <a:fld id="{FE09860C-AF48-46C3-B177-2783A189CA37}" type="slidenum">
              <a:rPr lang="nl-NL" smtClean="0"/>
              <a:t>‹nr.›</a:t>
            </a:fld>
            <a:endParaRPr lang="nl-NL"/>
          </a:p>
        </p:txBody>
      </p:sp>
    </p:spTree>
    <p:extLst>
      <p:ext uri="{BB962C8B-B14F-4D97-AF65-F5344CB8AC3E}">
        <p14:creationId xmlns:p14="http://schemas.microsoft.com/office/powerpoint/2010/main" val="3821295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3B3F42-E990-7B66-982E-9D531882F66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70C3418-06D3-352C-7C0A-B6549579664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3E1AF5C-98D7-2027-D9BA-D3DA863A8044}"/>
              </a:ext>
            </a:extLst>
          </p:cNvPr>
          <p:cNvSpPr>
            <a:spLocks noGrp="1"/>
          </p:cNvSpPr>
          <p:nvPr>
            <p:ph type="dt" sz="half" idx="10"/>
          </p:nvPr>
        </p:nvSpPr>
        <p:spPr/>
        <p:txBody>
          <a:bodyPr/>
          <a:lstStyle/>
          <a:p>
            <a:fld id="{9BF49851-B6CF-4963-9690-6316977D8457}" type="datetimeFigureOut">
              <a:rPr lang="nl-NL" smtClean="0"/>
              <a:t>28-6-2023</a:t>
            </a:fld>
            <a:endParaRPr lang="nl-NL"/>
          </a:p>
        </p:txBody>
      </p:sp>
      <p:sp>
        <p:nvSpPr>
          <p:cNvPr id="5" name="Tijdelijke aanduiding voor voettekst 4">
            <a:extLst>
              <a:ext uri="{FF2B5EF4-FFF2-40B4-BE49-F238E27FC236}">
                <a16:creationId xmlns:a16="http://schemas.microsoft.com/office/drawing/2014/main" id="{028ED5D6-679E-14A8-AB07-AEBEBACDD1F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33C9F04-936F-A6C8-01C6-8DC95705CBFC}"/>
              </a:ext>
            </a:extLst>
          </p:cNvPr>
          <p:cNvSpPr>
            <a:spLocks noGrp="1"/>
          </p:cNvSpPr>
          <p:nvPr>
            <p:ph type="sldNum" sz="quarter" idx="12"/>
          </p:nvPr>
        </p:nvSpPr>
        <p:spPr/>
        <p:txBody>
          <a:bodyPr/>
          <a:lstStyle/>
          <a:p>
            <a:fld id="{FE09860C-AF48-46C3-B177-2783A189CA37}" type="slidenum">
              <a:rPr lang="nl-NL" smtClean="0"/>
              <a:t>‹nr.›</a:t>
            </a:fld>
            <a:endParaRPr lang="nl-NL"/>
          </a:p>
        </p:txBody>
      </p:sp>
    </p:spTree>
    <p:extLst>
      <p:ext uri="{BB962C8B-B14F-4D97-AF65-F5344CB8AC3E}">
        <p14:creationId xmlns:p14="http://schemas.microsoft.com/office/powerpoint/2010/main" val="27676172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E517B-60BA-3D9B-B388-6D6FF451146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5099E80-8DF8-987D-A4BD-60026CEA0B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1A9612B-0799-BC4D-3ABC-9B8458399DAD}"/>
              </a:ext>
            </a:extLst>
          </p:cNvPr>
          <p:cNvSpPr>
            <a:spLocks noGrp="1"/>
          </p:cNvSpPr>
          <p:nvPr>
            <p:ph type="dt" sz="half" idx="10"/>
          </p:nvPr>
        </p:nvSpPr>
        <p:spPr/>
        <p:txBody>
          <a:bodyPr/>
          <a:lstStyle/>
          <a:p>
            <a:fld id="{9BF49851-B6CF-4963-9690-6316977D8457}" type="datetimeFigureOut">
              <a:rPr lang="nl-NL" smtClean="0"/>
              <a:t>28-6-2023</a:t>
            </a:fld>
            <a:endParaRPr lang="nl-NL"/>
          </a:p>
        </p:txBody>
      </p:sp>
      <p:sp>
        <p:nvSpPr>
          <p:cNvPr id="5" name="Tijdelijke aanduiding voor voettekst 4">
            <a:extLst>
              <a:ext uri="{FF2B5EF4-FFF2-40B4-BE49-F238E27FC236}">
                <a16:creationId xmlns:a16="http://schemas.microsoft.com/office/drawing/2014/main" id="{42D40318-9E44-E4B0-35F3-D9523B66BEB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47936B-9141-9C3C-3980-83C408560A42}"/>
              </a:ext>
            </a:extLst>
          </p:cNvPr>
          <p:cNvSpPr>
            <a:spLocks noGrp="1"/>
          </p:cNvSpPr>
          <p:nvPr>
            <p:ph type="sldNum" sz="quarter" idx="12"/>
          </p:nvPr>
        </p:nvSpPr>
        <p:spPr/>
        <p:txBody>
          <a:bodyPr/>
          <a:lstStyle/>
          <a:p>
            <a:fld id="{FE09860C-AF48-46C3-B177-2783A189CA37}" type="slidenum">
              <a:rPr lang="nl-NL" smtClean="0"/>
              <a:t>‹nr.›</a:t>
            </a:fld>
            <a:endParaRPr lang="nl-NL"/>
          </a:p>
        </p:txBody>
      </p:sp>
    </p:spTree>
    <p:extLst>
      <p:ext uri="{BB962C8B-B14F-4D97-AF65-F5344CB8AC3E}">
        <p14:creationId xmlns:p14="http://schemas.microsoft.com/office/powerpoint/2010/main" val="3556831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61AA55-104E-C08F-FFB5-5161F9E6583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DB052FB-806F-F4D4-4A8F-D983BA19EB1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BC0B91A-10D2-76BD-BA14-17F2FCF8296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8D189D5-AC25-FC89-C7FB-B9C4AA05C2BF}"/>
              </a:ext>
            </a:extLst>
          </p:cNvPr>
          <p:cNvSpPr>
            <a:spLocks noGrp="1"/>
          </p:cNvSpPr>
          <p:nvPr>
            <p:ph type="dt" sz="half" idx="10"/>
          </p:nvPr>
        </p:nvSpPr>
        <p:spPr/>
        <p:txBody>
          <a:bodyPr/>
          <a:lstStyle/>
          <a:p>
            <a:fld id="{9BF49851-B6CF-4963-9690-6316977D8457}" type="datetimeFigureOut">
              <a:rPr lang="nl-NL" smtClean="0"/>
              <a:t>28-6-2023</a:t>
            </a:fld>
            <a:endParaRPr lang="nl-NL"/>
          </a:p>
        </p:txBody>
      </p:sp>
      <p:sp>
        <p:nvSpPr>
          <p:cNvPr id="6" name="Tijdelijke aanduiding voor voettekst 5">
            <a:extLst>
              <a:ext uri="{FF2B5EF4-FFF2-40B4-BE49-F238E27FC236}">
                <a16:creationId xmlns:a16="http://schemas.microsoft.com/office/drawing/2014/main" id="{ABC5273E-EE34-E41C-EA25-F74E2C35290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3E5C999-6822-A8A4-287F-E48141B9E465}"/>
              </a:ext>
            </a:extLst>
          </p:cNvPr>
          <p:cNvSpPr>
            <a:spLocks noGrp="1"/>
          </p:cNvSpPr>
          <p:nvPr>
            <p:ph type="sldNum" sz="quarter" idx="12"/>
          </p:nvPr>
        </p:nvSpPr>
        <p:spPr/>
        <p:txBody>
          <a:bodyPr/>
          <a:lstStyle/>
          <a:p>
            <a:fld id="{FE09860C-AF48-46C3-B177-2783A189CA37}" type="slidenum">
              <a:rPr lang="nl-NL" smtClean="0"/>
              <a:t>‹nr.›</a:t>
            </a:fld>
            <a:endParaRPr lang="nl-NL"/>
          </a:p>
        </p:txBody>
      </p:sp>
    </p:spTree>
    <p:extLst>
      <p:ext uri="{BB962C8B-B14F-4D97-AF65-F5344CB8AC3E}">
        <p14:creationId xmlns:p14="http://schemas.microsoft.com/office/powerpoint/2010/main" val="314897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AC7CF-BA12-EAAA-337D-24F1BCCBF94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4F1037A-2498-4EB4-92BC-F10D47C870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1C0771D-BBEF-5F87-CD39-88DC3DDEAF4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B83CAEA-0A6F-5595-F63C-827E5E1EBE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45E048B-56C0-AFD6-8C25-EEF93330AA9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CF49631-2782-E53B-3743-EA9080DC8D73}"/>
              </a:ext>
            </a:extLst>
          </p:cNvPr>
          <p:cNvSpPr>
            <a:spLocks noGrp="1"/>
          </p:cNvSpPr>
          <p:nvPr>
            <p:ph type="dt" sz="half" idx="10"/>
          </p:nvPr>
        </p:nvSpPr>
        <p:spPr/>
        <p:txBody>
          <a:bodyPr/>
          <a:lstStyle/>
          <a:p>
            <a:fld id="{9BF49851-B6CF-4963-9690-6316977D8457}" type="datetimeFigureOut">
              <a:rPr lang="nl-NL" smtClean="0"/>
              <a:t>28-6-2023</a:t>
            </a:fld>
            <a:endParaRPr lang="nl-NL"/>
          </a:p>
        </p:txBody>
      </p:sp>
      <p:sp>
        <p:nvSpPr>
          <p:cNvPr id="8" name="Tijdelijke aanduiding voor voettekst 7">
            <a:extLst>
              <a:ext uri="{FF2B5EF4-FFF2-40B4-BE49-F238E27FC236}">
                <a16:creationId xmlns:a16="http://schemas.microsoft.com/office/drawing/2014/main" id="{18D11E71-1464-93DC-EC91-7F08AE96616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B2F6F92-24DF-7521-1B4D-B542ADCA1334}"/>
              </a:ext>
            </a:extLst>
          </p:cNvPr>
          <p:cNvSpPr>
            <a:spLocks noGrp="1"/>
          </p:cNvSpPr>
          <p:nvPr>
            <p:ph type="sldNum" sz="quarter" idx="12"/>
          </p:nvPr>
        </p:nvSpPr>
        <p:spPr/>
        <p:txBody>
          <a:bodyPr/>
          <a:lstStyle/>
          <a:p>
            <a:fld id="{FE09860C-AF48-46C3-B177-2783A189CA37}" type="slidenum">
              <a:rPr lang="nl-NL" smtClean="0"/>
              <a:t>‹nr.›</a:t>
            </a:fld>
            <a:endParaRPr lang="nl-NL"/>
          </a:p>
        </p:txBody>
      </p:sp>
    </p:spTree>
    <p:extLst>
      <p:ext uri="{BB962C8B-B14F-4D97-AF65-F5344CB8AC3E}">
        <p14:creationId xmlns:p14="http://schemas.microsoft.com/office/powerpoint/2010/main" val="234365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6234E-05E6-E637-4B26-37A46E8809B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E4EC335-5AB3-74B4-BADE-27E2148EDE86}"/>
              </a:ext>
            </a:extLst>
          </p:cNvPr>
          <p:cNvSpPr>
            <a:spLocks noGrp="1"/>
          </p:cNvSpPr>
          <p:nvPr>
            <p:ph type="dt" sz="half" idx="10"/>
          </p:nvPr>
        </p:nvSpPr>
        <p:spPr/>
        <p:txBody>
          <a:bodyPr/>
          <a:lstStyle/>
          <a:p>
            <a:fld id="{9BF49851-B6CF-4963-9690-6316977D8457}" type="datetimeFigureOut">
              <a:rPr lang="nl-NL" smtClean="0"/>
              <a:t>28-6-2023</a:t>
            </a:fld>
            <a:endParaRPr lang="nl-NL"/>
          </a:p>
        </p:txBody>
      </p:sp>
      <p:sp>
        <p:nvSpPr>
          <p:cNvPr id="4" name="Tijdelijke aanduiding voor voettekst 3">
            <a:extLst>
              <a:ext uri="{FF2B5EF4-FFF2-40B4-BE49-F238E27FC236}">
                <a16:creationId xmlns:a16="http://schemas.microsoft.com/office/drawing/2014/main" id="{DA35E2A0-5F6F-868E-73D8-090FE7C8CDD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9362598-0C32-F7F9-1A2D-01D399408731}"/>
              </a:ext>
            </a:extLst>
          </p:cNvPr>
          <p:cNvSpPr>
            <a:spLocks noGrp="1"/>
          </p:cNvSpPr>
          <p:nvPr>
            <p:ph type="sldNum" sz="quarter" idx="12"/>
          </p:nvPr>
        </p:nvSpPr>
        <p:spPr/>
        <p:txBody>
          <a:bodyPr/>
          <a:lstStyle/>
          <a:p>
            <a:fld id="{FE09860C-AF48-46C3-B177-2783A189CA37}" type="slidenum">
              <a:rPr lang="nl-NL" smtClean="0"/>
              <a:t>‹nr.›</a:t>
            </a:fld>
            <a:endParaRPr lang="nl-NL"/>
          </a:p>
        </p:txBody>
      </p:sp>
    </p:spTree>
    <p:extLst>
      <p:ext uri="{BB962C8B-B14F-4D97-AF65-F5344CB8AC3E}">
        <p14:creationId xmlns:p14="http://schemas.microsoft.com/office/powerpoint/2010/main" val="1738559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06886DB-E9F0-BF56-4714-40038A3E77E3}"/>
              </a:ext>
            </a:extLst>
          </p:cNvPr>
          <p:cNvSpPr>
            <a:spLocks noGrp="1"/>
          </p:cNvSpPr>
          <p:nvPr>
            <p:ph type="dt" sz="half" idx="10"/>
          </p:nvPr>
        </p:nvSpPr>
        <p:spPr/>
        <p:txBody>
          <a:bodyPr/>
          <a:lstStyle/>
          <a:p>
            <a:fld id="{9BF49851-B6CF-4963-9690-6316977D8457}" type="datetimeFigureOut">
              <a:rPr lang="nl-NL" smtClean="0"/>
              <a:t>28-6-2023</a:t>
            </a:fld>
            <a:endParaRPr lang="nl-NL"/>
          </a:p>
        </p:txBody>
      </p:sp>
      <p:sp>
        <p:nvSpPr>
          <p:cNvPr id="3" name="Tijdelijke aanduiding voor voettekst 2">
            <a:extLst>
              <a:ext uri="{FF2B5EF4-FFF2-40B4-BE49-F238E27FC236}">
                <a16:creationId xmlns:a16="http://schemas.microsoft.com/office/drawing/2014/main" id="{24C4068C-BF4A-B1C7-B01B-F7EC92C1EB4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EA14BB7-3B7D-74E9-06FF-3BAB365D9F43}"/>
              </a:ext>
            </a:extLst>
          </p:cNvPr>
          <p:cNvSpPr>
            <a:spLocks noGrp="1"/>
          </p:cNvSpPr>
          <p:nvPr>
            <p:ph type="sldNum" sz="quarter" idx="12"/>
          </p:nvPr>
        </p:nvSpPr>
        <p:spPr/>
        <p:txBody>
          <a:bodyPr/>
          <a:lstStyle/>
          <a:p>
            <a:fld id="{FE09860C-AF48-46C3-B177-2783A189CA37}" type="slidenum">
              <a:rPr lang="nl-NL" smtClean="0"/>
              <a:t>‹nr.›</a:t>
            </a:fld>
            <a:endParaRPr lang="nl-NL"/>
          </a:p>
        </p:txBody>
      </p:sp>
    </p:spTree>
    <p:extLst>
      <p:ext uri="{BB962C8B-B14F-4D97-AF65-F5344CB8AC3E}">
        <p14:creationId xmlns:p14="http://schemas.microsoft.com/office/powerpoint/2010/main" val="2825578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CCB148-40B5-DD14-40FD-DD08E988BD9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F1342FC-4B4F-B514-447E-F7020A7BBA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DC0F9F0-6973-F550-42D9-73256C94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45F749D-CF93-52FB-0BEB-6C6D58556E2B}"/>
              </a:ext>
            </a:extLst>
          </p:cNvPr>
          <p:cNvSpPr>
            <a:spLocks noGrp="1"/>
          </p:cNvSpPr>
          <p:nvPr>
            <p:ph type="dt" sz="half" idx="10"/>
          </p:nvPr>
        </p:nvSpPr>
        <p:spPr/>
        <p:txBody>
          <a:bodyPr/>
          <a:lstStyle/>
          <a:p>
            <a:fld id="{9BF49851-B6CF-4963-9690-6316977D8457}" type="datetimeFigureOut">
              <a:rPr lang="nl-NL" smtClean="0"/>
              <a:t>28-6-2023</a:t>
            </a:fld>
            <a:endParaRPr lang="nl-NL"/>
          </a:p>
        </p:txBody>
      </p:sp>
      <p:sp>
        <p:nvSpPr>
          <p:cNvPr id="6" name="Tijdelijke aanduiding voor voettekst 5">
            <a:extLst>
              <a:ext uri="{FF2B5EF4-FFF2-40B4-BE49-F238E27FC236}">
                <a16:creationId xmlns:a16="http://schemas.microsoft.com/office/drawing/2014/main" id="{2576ACA5-6B0B-8261-6114-FA740D38F6B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144C60C-AF59-2A12-5933-72E4B208A64B}"/>
              </a:ext>
            </a:extLst>
          </p:cNvPr>
          <p:cNvSpPr>
            <a:spLocks noGrp="1"/>
          </p:cNvSpPr>
          <p:nvPr>
            <p:ph type="sldNum" sz="quarter" idx="12"/>
          </p:nvPr>
        </p:nvSpPr>
        <p:spPr/>
        <p:txBody>
          <a:bodyPr/>
          <a:lstStyle/>
          <a:p>
            <a:fld id="{FE09860C-AF48-46C3-B177-2783A189CA37}" type="slidenum">
              <a:rPr lang="nl-NL" smtClean="0"/>
              <a:t>‹nr.›</a:t>
            </a:fld>
            <a:endParaRPr lang="nl-NL"/>
          </a:p>
        </p:txBody>
      </p:sp>
    </p:spTree>
    <p:extLst>
      <p:ext uri="{BB962C8B-B14F-4D97-AF65-F5344CB8AC3E}">
        <p14:creationId xmlns:p14="http://schemas.microsoft.com/office/powerpoint/2010/main" val="196908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3D90C-912A-94BD-F85B-7993268F527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F9D83BD-036D-9E88-1452-E32BDA3EA1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CB9DD3E-2655-02C4-08B0-14CCAE34FA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26ECB2C-7705-B07A-86B8-8CED77FB244F}"/>
              </a:ext>
            </a:extLst>
          </p:cNvPr>
          <p:cNvSpPr>
            <a:spLocks noGrp="1"/>
          </p:cNvSpPr>
          <p:nvPr>
            <p:ph type="dt" sz="half" idx="10"/>
          </p:nvPr>
        </p:nvSpPr>
        <p:spPr/>
        <p:txBody>
          <a:bodyPr/>
          <a:lstStyle/>
          <a:p>
            <a:fld id="{9BF49851-B6CF-4963-9690-6316977D8457}" type="datetimeFigureOut">
              <a:rPr lang="nl-NL" smtClean="0"/>
              <a:t>28-6-2023</a:t>
            </a:fld>
            <a:endParaRPr lang="nl-NL"/>
          </a:p>
        </p:txBody>
      </p:sp>
      <p:sp>
        <p:nvSpPr>
          <p:cNvPr id="6" name="Tijdelijke aanduiding voor voettekst 5">
            <a:extLst>
              <a:ext uri="{FF2B5EF4-FFF2-40B4-BE49-F238E27FC236}">
                <a16:creationId xmlns:a16="http://schemas.microsoft.com/office/drawing/2014/main" id="{F7FC83D5-63A5-BDD6-15D8-504075D91E4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DB97D35-1DB0-AA45-A912-86A9BD78AFAF}"/>
              </a:ext>
            </a:extLst>
          </p:cNvPr>
          <p:cNvSpPr>
            <a:spLocks noGrp="1"/>
          </p:cNvSpPr>
          <p:nvPr>
            <p:ph type="sldNum" sz="quarter" idx="12"/>
          </p:nvPr>
        </p:nvSpPr>
        <p:spPr/>
        <p:txBody>
          <a:bodyPr/>
          <a:lstStyle/>
          <a:p>
            <a:fld id="{FE09860C-AF48-46C3-B177-2783A189CA37}" type="slidenum">
              <a:rPr lang="nl-NL" smtClean="0"/>
              <a:t>‹nr.›</a:t>
            </a:fld>
            <a:endParaRPr lang="nl-NL"/>
          </a:p>
        </p:txBody>
      </p:sp>
    </p:spTree>
    <p:extLst>
      <p:ext uri="{BB962C8B-B14F-4D97-AF65-F5344CB8AC3E}">
        <p14:creationId xmlns:p14="http://schemas.microsoft.com/office/powerpoint/2010/main" val="365999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6C302AA-7E1E-AC74-583D-EE9AF6387A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EB45DAD-2599-735F-0FC7-5D982CAA6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A5EBF62-F8D1-D893-5CD9-09526799EA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49851-B6CF-4963-9690-6316977D8457}" type="datetimeFigureOut">
              <a:rPr lang="nl-NL" smtClean="0"/>
              <a:t>28-6-2023</a:t>
            </a:fld>
            <a:endParaRPr lang="nl-NL"/>
          </a:p>
        </p:txBody>
      </p:sp>
      <p:sp>
        <p:nvSpPr>
          <p:cNvPr id="5" name="Tijdelijke aanduiding voor voettekst 4">
            <a:extLst>
              <a:ext uri="{FF2B5EF4-FFF2-40B4-BE49-F238E27FC236}">
                <a16:creationId xmlns:a16="http://schemas.microsoft.com/office/drawing/2014/main" id="{69A8DE77-5E02-E4E5-A4EF-53A8ECA88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065ACCE-BA35-7B83-B7DD-C2A4B3A0C1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9860C-AF48-46C3-B177-2783A189CA37}" type="slidenum">
              <a:rPr lang="nl-NL" smtClean="0"/>
              <a:t>‹nr.›</a:t>
            </a:fld>
            <a:endParaRPr lang="nl-NL"/>
          </a:p>
        </p:txBody>
      </p:sp>
    </p:spTree>
    <p:extLst>
      <p:ext uri="{BB962C8B-B14F-4D97-AF65-F5344CB8AC3E}">
        <p14:creationId xmlns:p14="http://schemas.microsoft.com/office/powerpoint/2010/main" val="2686983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E3DCFF0-287E-8533-0E10-4B416A9848C4}"/>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5" name="Rechthoek 4">
            <a:extLst>
              <a:ext uri="{FF2B5EF4-FFF2-40B4-BE49-F238E27FC236}">
                <a16:creationId xmlns:a16="http://schemas.microsoft.com/office/drawing/2014/main" id="{4FA20058-5066-C8C6-DAA2-E984DA9B657B}"/>
              </a:ext>
            </a:extLst>
          </p:cNvPr>
          <p:cNvSpPr/>
          <p:nvPr/>
        </p:nvSpPr>
        <p:spPr>
          <a:xfrm>
            <a:off x="201798" y="2485204"/>
            <a:ext cx="11798913" cy="2049517"/>
          </a:xfrm>
          <a:prstGeom prst="rect">
            <a:avLst/>
          </a:prstGeom>
          <a:solidFill>
            <a:srgbClr val="7F7F7F">
              <a:alpha val="81961"/>
            </a:srgbClr>
          </a:solidFill>
          <a:ln w="38100">
            <a:solidFill>
              <a:srgbClr val="88C2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DB12FA8-8BBC-A88E-A127-0B6458BF7051}"/>
              </a:ext>
            </a:extLst>
          </p:cNvPr>
          <p:cNvSpPr>
            <a:spLocks noGrp="1"/>
          </p:cNvSpPr>
          <p:nvPr>
            <p:ph type="ctrTitle"/>
          </p:nvPr>
        </p:nvSpPr>
        <p:spPr/>
        <p:txBody>
          <a:bodyPr/>
          <a:lstStyle/>
          <a:p>
            <a:r>
              <a:rPr lang="nl-NL" b="1" dirty="0">
                <a:solidFill>
                  <a:schemeClr val="bg1"/>
                </a:solidFill>
                <a:latin typeface="Verdana" panose="020B0604030504040204" pitchFamily="34" charset="0"/>
                <a:ea typeface="Verdana" panose="020B0604030504040204" pitchFamily="34" charset="0"/>
              </a:rPr>
              <a:t>Wijkplan </a:t>
            </a:r>
            <a:r>
              <a:rPr lang="nl-NL" b="1" dirty="0" err="1">
                <a:solidFill>
                  <a:schemeClr val="bg1"/>
                </a:solidFill>
                <a:latin typeface="Verdana" panose="020B0604030504040204" pitchFamily="34" charset="0"/>
                <a:ea typeface="Verdana" panose="020B0604030504040204" pitchFamily="34" charset="0"/>
              </a:rPr>
              <a:t>OpBuuren</a:t>
            </a:r>
            <a:r>
              <a:rPr lang="nl-NL" b="1" dirty="0">
                <a:solidFill>
                  <a:schemeClr val="bg1"/>
                </a:solidFill>
                <a:latin typeface="Verdana" panose="020B0604030504040204" pitchFamily="34" charset="0"/>
                <a:ea typeface="Verdana" panose="020B0604030504040204" pitchFamily="34" charset="0"/>
              </a:rPr>
              <a:t> </a:t>
            </a:r>
          </a:p>
        </p:txBody>
      </p:sp>
      <p:sp>
        <p:nvSpPr>
          <p:cNvPr id="3" name="Ondertitel 2">
            <a:extLst>
              <a:ext uri="{FF2B5EF4-FFF2-40B4-BE49-F238E27FC236}">
                <a16:creationId xmlns:a16="http://schemas.microsoft.com/office/drawing/2014/main" id="{E404D4A0-AC34-E25D-9F71-10E931EBDE5B}"/>
              </a:ext>
            </a:extLst>
          </p:cNvPr>
          <p:cNvSpPr>
            <a:spLocks noGrp="1"/>
          </p:cNvSpPr>
          <p:nvPr>
            <p:ph type="subTitle" idx="1"/>
          </p:nvPr>
        </p:nvSpPr>
        <p:spPr>
          <a:xfrm>
            <a:off x="1614390" y="3575617"/>
            <a:ext cx="8929588" cy="1712819"/>
          </a:xfrm>
        </p:spPr>
        <p:txBody>
          <a:bodyPr>
            <a:normAutofit/>
          </a:bodyPr>
          <a:lstStyle/>
          <a:p>
            <a:r>
              <a:rPr lang="nl-NL" i="1" dirty="0">
                <a:solidFill>
                  <a:schemeClr val="bg1"/>
                </a:solidFill>
                <a:latin typeface="Verdana" panose="020B0604030504040204" pitchFamily="34" charset="0"/>
                <a:ea typeface="Verdana" panose="020B0604030504040204" pitchFamily="34" charset="0"/>
              </a:rPr>
              <a:t>Is de te bouwen </a:t>
            </a:r>
            <a:r>
              <a:rPr lang="nl-NL" i="1" dirty="0" err="1">
                <a:solidFill>
                  <a:schemeClr val="bg1"/>
                </a:solidFill>
                <a:latin typeface="Verdana" panose="020B0604030504040204" pitchFamily="34" charset="0"/>
                <a:ea typeface="Verdana" panose="020B0604030504040204" pitchFamily="34" charset="0"/>
              </a:rPr>
              <a:t>WarmteKoudeOpslag</a:t>
            </a:r>
            <a:r>
              <a:rPr lang="nl-NL" i="1" dirty="0">
                <a:solidFill>
                  <a:schemeClr val="bg1"/>
                </a:solidFill>
                <a:latin typeface="Verdana" panose="020B0604030504040204" pitchFamily="34" charset="0"/>
                <a:ea typeface="Verdana" panose="020B0604030504040204" pitchFamily="34" charset="0"/>
              </a:rPr>
              <a:t> in </a:t>
            </a:r>
            <a:r>
              <a:rPr lang="nl-NL" i="1" dirty="0" err="1">
                <a:solidFill>
                  <a:schemeClr val="bg1"/>
                </a:solidFill>
                <a:latin typeface="Verdana" panose="020B0604030504040204" pitchFamily="34" charset="0"/>
                <a:ea typeface="Verdana" panose="020B0604030504040204" pitchFamily="34" charset="0"/>
              </a:rPr>
              <a:t>Zuilense</a:t>
            </a:r>
            <a:r>
              <a:rPr lang="nl-NL" i="1" dirty="0">
                <a:solidFill>
                  <a:schemeClr val="bg1"/>
                </a:solidFill>
                <a:latin typeface="Verdana" panose="020B0604030504040204" pitchFamily="34" charset="0"/>
                <a:ea typeface="Verdana" panose="020B0604030504040204" pitchFamily="34" charset="0"/>
              </a:rPr>
              <a:t> Vecht een kans om </a:t>
            </a:r>
            <a:r>
              <a:rPr lang="nl-NL" i="1" dirty="0" err="1">
                <a:solidFill>
                  <a:schemeClr val="bg1"/>
                </a:solidFill>
                <a:latin typeface="Verdana" panose="020B0604030504040204" pitchFamily="34" charset="0"/>
                <a:ea typeface="Verdana" panose="020B0604030504040204" pitchFamily="34" charset="0"/>
              </a:rPr>
              <a:t>OpBuuren</a:t>
            </a:r>
            <a:r>
              <a:rPr lang="nl-NL" i="1" dirty="0">
                <a:solidFill>
                  <a:schemeClr val="bg1"/>
                </a:solidFill>
                <a:latin typeface="Verdana" panose="020B0604030504040204" pitchFamily="34" charset="0"/>
                <a:ea typeface="Verdana" panose="020B0604030504040204" pitchFamily="34" charset="0"/>
              </a:rPr>
              <a:t> dorp aardgasvrij te maken?</a:t>
            </a:r>
          </a:p>
          <a:p>
            <a:endParaRPr lang="nl-NL" i="1" dirty="0">
              <a:solidFill>
                <a:schemeClr val="bg1"/>
              </a:solidFill>
              <a:latin typeface="Verdana" panose="020B0604030504040204" pitchFamily="34" charset="0"/>
              <a:ea typeface="Verdana" panose="020B0604030504040204" pitchFamily="34" charset="0"/>
            </a:endParaRPr>
          </a:p>
          <a:p>
            <a:r>
              <a:rPr lang="nl-NL" i="1" dirty="0">
                <a:solidFill>
                  <a:schemeClr val="bg1"/>
                </a:solidFill>
                <a:latin typeface="Verdana" panose="020B0604030504040204" pitchFamily="34" charset="0"/>
                <a:ea typeface="Verdana" panose="020B0604030504040204" pitchFamily="34" charset="0"/>
              </a:rPr>
              <a:t>Presentatie 28 juni 2023</a:t>
            </a:r>
          </a:p>
        </p:txBody>
      </p:sp>
      <p:pic>
        <p:nvPicPr>
          <p:cNvPr id="7" name="Picture 2" descr="Op Buuren | Facebook">
            <a:extLst>
              <a:ext uri="{FF2B5EF4-FFF2-40B4-BE49-F238E27FC236}">
                <a16:creationId xmlns:a16="http://schemas.microsoft.com/office/drawing/2014/main" id="{D71B5C33-10CD-134E-87D1-987144765AE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78" b="94667" l="9778" r="89778">
                        <a14:foregroundMark x1="44889" y1="91556" x2="44889" y2="91556"/>
                        <a14:foregroundMark x1="56444" y1="93778" x2="56444" y2="93778"/>
                        <a14:foregroundMark x1="47111" y1="95111" x2="47111" y2="95111"/>
                        <a14:foregroundMark x1="53333" y1="88889" x2="53333" y2="88889"/>
                        <a14:foregroundMark x1="66667" y1="31111" x2="48444" y2="93778"/>
                        <a14:foregroundMark x1="60889" y1="25778" x2="60889" y2="25778"/>
                        <a14:foregroundMark x1="62222" y1="25778" x2="59556" y2="37778"/>
                        <a14:foregroundMark x1="52000" y1="25333" x2="72889" y2="71111"/>
                        <a14:foregroundMark x1="72889" y1="71111" x2="52889" y2="29778"/>
                        <a14:foregroundMark x1="86222" y1="28000" x2="86222" y2="28000"/>
                        <a14:foregroundMark x1="15111" y1="5778" x2="15111" y2="5778"/>
                        <a14:foregroundMark x1="21333" y1="1778" x2="21333" y2="1778"/>
                        <a14:foregroundMark x1="26667" y1="6667" x2="26667" y2="6667"/>
                        <a14:foregroundMark x1="40444" y1="5333" x2="40444" y2="5333"/>
                        <a14:foregroundMark x1="50222" y1="7111" x2="50222" y2="7111"/>
                        <a14:foregroundMark x1="58667" y1="6222" x2="58667" y2="6222"/>
                        <a14:foregroundMark x1="62667" y1="6222" x2="62667" y2="6222"/>
                        <a14:foregroundMark x1="67111" y1="5778" x2="67111" y2="5778"/>
                        <a14:foregroundMark x1="71111" y1="6667" x2="71111" y2="6667"/>
                        <a14:foregroundMark x1="79111" y1="4444" x2="79111" y2="4444"/>
                        <a14:foregroundMark x1="81778" y1="27556" x2="81778" y2="27556"/>
                        <a14:foregroundMark x1="81333" y1="22667" x2="76444" y2="74667"/>
                        <a14:foregroundMark x1="76444" y1="74667" x2="58222" y2="77778"/>
                        <a14:foregroundMark x1="68444" y1="65778" x2="67111" y2="68889"/>
                        <a14:backgroundMark x1="6222" y1="10667" x2="6222" y2="10667"/>
                        <a14:backgroundMark x1="19556" y1="4889" x2="19556" y2="4889"/>
                      </a14:backgroundRemoval>
                    </a14:imgEffect>
                  </a14:imgLayer>
                </a14:imgProps>
              </a:ext>
              <a:ext uri="{28A0092B-C50C-407E-A947-70E740481C1C}">
                <a14:useLocalDpi xmlns:a14="http://schemas.microsoft.com/office/drawing/2010/main" val="0"/>
              </a:ext>
            </a:extLst>
          </a:blip>
          <a:srcRect t="13266"/>
          <a:stretch/>
        </p:blipFill>
        <p:spPr bwMode="auto">
          <a:xfrm>
            <a:off x="11201400" y="5897562"/>
            <a:ext cx="990600" cy="85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59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31CA88-EB9E-D216-88F6-B408C8527CB5}"/>
              </a:ext>
            </a:extLst>
          </p:cNvPr>
          <p:cNvSpPr>
            <a:spLocks noGrp="1"/>
          </p:cNvSpPr>
          <p:nvPr>
            <p:ph type="title"/>
          </p:nvPr>
        </p:nvSpPr>
        <p:spPr/>
        <p:txBody>
          <a:bodyPr>
            <a:normAutofit/>
          </a:bodyPr>
          <a:lstStyle/>
          <a:p>
            <a:r>
              <a:rPr lang="nl-NL" sz="2400" dirty="0">
                <a:solidFill>
                  <a:srgbClr val="616161"/>
                </a:solidFill>
                <a:latin typeface="Verdana" panose="020B0604030504040204" pitchFamily="34" charset="0"/>
                <a:ea typeface="Verdana" panose="020B0604030504040204" pitchFamily="34" charset="0"/>
              </a:rPr>
              <a:t>4. Algemene financiële aandachtspunten bij uitwerking</a:t>
            </a:r>
          </a:p>
        </p:txBody>
      </p:sp>
      <p:sp>
        <p:nvSpPr>
          <p:cNvPr id="5" name="Tijdelijke aanduiding voor inhoud 4">
            <a:extLst>
              <a:ext uri="{FF2B5EF4-FFF2-40B4-BE49-F238E27FC236}">
                <a16:creationId xmlns:a16="http://schemas.microsoft.com/office/drawing/2014/main" id="{50CBE885-FD79-8580-20C9-0D1D8DB8AF27}"/>
              </a:ext>
            </a:extLst>
          </p:cNvPr>
          <p:cNvSpPr>
            <a:spLocks noGrp="1"/>
          </p:cNvSpPr>
          <p:nvPr>
            <p:ph idx="1"/>
          </p:nvPr>
        </p:nvSpPr>
        <p:spPr>
          <a:xfrm>
            <a:off x="881062" y="1637056"/>
            <a:ext cx="10186331" cy="4129093"/>
          </a:xfrm>
        </p:spPr>
        <p:txBody>
          <a:bodyPr>
            <a:noAutofit/>
          </a:bodyPr>
          <a:lstStyle/>
          <a:p>
            <a:r>
              <a:rPr lang="nl-NL" sz="1800" dirty="0">
                <a:solidFill>
                  <a:srgbClr val="616161"/>
                </a:solidFill>
                <a:latin typeface="Verdana" panose="020B0604030504040204" pitchFamily="34" charset="0"/>
                <a:ea typeface="Verdana" panose="020B0604030504040204" pitchFamily="34" charset="0"/>
                <a:cs typeface="Calibri"/>
              </a:rPr>
              <a:t>Vanaf 2026 een hybride warmtepomp verplicht wordt bij vervanging van Cv-installatie </a:t>
            </a:r>
            <a:r>
              <a:rPr lang="nl-NL" sz="1400" i="1" dirty="0">
                <a:solidFill>
                  <a:srgbClr val="616161"/>
                </a:solidFill>
                <a:latin typeface="Verdana" panose="020B0604030504040204" pitchFamily="34" charset="0"/>
                <a:ea typeface="Verdana" panose="020B0604030504040204" pitchFamily="34" charset="0"/>
                <a:cs typeface="Calibri"/>
              </a:rPr>
              <a:t>(appartementen zijn uitgesloten van deze verplichting en ook als aan een andere oplossing wordt gewerkt zoals bijvoorbeeld een warmtenet)</a:t>
            </a:r>
          </a:p>
          <a:p>
            <a:pPr marL="0" indent="0">
              <a:buNone/>
            </a:pPr>
            <a:endParaRPr lang="nl-NL" sz="1400" i="1" dirty="0">
              <a:solidFill>
                <a:srgbClr val="616161"/>
              </a:solidFill>
              <a:latin typeface="Verdana" panose="020B0604030504040204" pitchFamily="34" charset="0"/>
              <a:ea typeface="Verdana" panose="020B0604030504040204" pitchFamily="34" charset="0"/>
              <a:cs typeface="Calibri"/>
            </a:endParaRPr>
          </a:p>
          <a:p>
            <a:r>
              <a:rPr lang="nl-NL" sz="1800" dirty="0">
                <a:solidFill>
                  <a:srgbClr val="616161"/>
                </a:solidFill>
                <a:latin typeface="Verdana" panose="020B0604030504040204" pitchFamily="34" charset="0"/>
                <a:ea typeface="Verdana" panose="020B0604030504040204" pitchFamily="34" charset="0"/>
                <a:cs typeface="Calibri"/>
              </a:rPr>
              <a:t>In algemene zin concludeert </a:t>
            </a:r>
            <a:r>
              <a:rPr lang="nl-NL" sz="1800" dirty="0" err="1">
                <a:solidFill>
                  <a:srgbClr val="616161"/>
                </a:solidFill>
                <a:latin typeface="Verdana" panose="020B0604030504040204" pitchFamily="34" charset="0"/>
                <a:ea typeface="Verdana" panose="020B0604030504040204" pitchFamily="34" charset="0"/>
                <a:cs typeface="Calibri"/>
              </a:rPr>
              <a:t>Sweco</a:t>
            </a:r>
            <a:r>
              <a:rPr lang="nl-NL" sz="1800" dirty="0">
                <a:solidFill>
                  <a:srgbClr val="616161"/>
                </a:solidFill>
                <a:latin typeface="Verdana" panose="020B0604030504040204" pitchFamily="34" charset="0"/>
                <a:ea typeface="Verdana" panose="020B0604030504040204" pitchFamily="34" charset="0"/>
                <a:cs typeface="Calibri"/>
              </a:rPr>
              <a:t> het volgende:</a:t>
            </a:r>
          </a:p>
          <a:p>
            <a:pPr lvl="1"/>
            <a:r>
              <a:rPr lang="nl-NL" sz="1800" dirty="0">
                <a:solidFill>
                  <a:srgbClr val="616161"/>
                </a:solidFill>
                <a:latin typeface="Verdana" panose="020B0604030504040204" pitchFamily="34" charset="0"/>
                <a:ea typeface="Verdana" panose="020B0604030504040204" pitchFamily="34" charset="0"/>
                <a:cs typeface="Calibri"/>
              </a:rPr>
              <a:t>Op korte termijn (10 jaar) is de individuele lucht/water warmtepomp (concept 1) gevolgd door WKO met LT-net (concept 4) de financieel meest gunstige oplossing </a:t>
            </a:r>
            <a:r>
              <a:rPr lang="nl-NL" sz="1800" dirty="0">
                <a:solidFill>
                  <a:srgbClr val="616161"/>
                </a:solidFill>
                <a:latin typeface="Verdana" panose="020B0604030504040204" pitchFamily="34" charset="0"/>
                <a:ea typeface="Verdana" panose="020B0604030504040204" pitchFamily="34" charset="0"/>
                <a:cs typeface="Calibri"/>
                <a:sym typeface="Wingdings" panose="05000000000000000000" pitchFamily="2" charset="2"/>
              </a:rPr>
              <a:t>voor bewoners.</a:t>
            </a:r>
            <a:endParaRPr lang="nl-NL" sz="1800" dirty="0">
              <a:solidFill>
                <a:srgbClr val="616161"/>
              </a:solidFill>
              <a:latin typeface="Verdana" panose="020B0604030504040204" pitchFamily="34" charset="0"/>
              <a:ea typeface="Verdana" panose="020B0604030504040204" pitchFamily="34" charset="0"/>
              <a:cs typeface="Calibri"/>
            </a:endParaRPr>
          </a:p>
          <a:p>
            <a:pPr lvl="1"/>
            <a:r>
              <a:rPr lang="nl-NL" sz="1800" dirty="0">
                <a:solidFill>
                  <a:srgbClr val="616161"/>
                </a:solidFill>
                <a:latin typeface="Verdana" panose="020B0604030504040204" pitchFamily="34" charset="0"/>
                <a:ea typeface="Verdana" panose="020B0604030504040204" pitchFamily="34" charset="0"/>
                <a:cs typeface="Calibri"/>
              </a:rPr>
              <a:t>Op langere termijn (30 jaar) is aansluiten van Op Buuren aan de WKO met LT-net (concept 4) financieel het meest gunstig voor bewoners. </a:t>
            </a:r>
          </a:p>
          <a:p>
            <a:pPr marL="457200" lvl="1" indent="0">
              <a:buNone/>
            </a:pPr>
            <a:endParaRPr lang="nl-NL" sz="1800" dirty="0">
              <a:solidFill>
                <a:srgbClr val="616161"/>
              </a:solidFill>
              <a:latin typeface="Verdana" panose="020B0604030504040204" pitchFamily="34" charset="0"/>
              <a:ea typeface="Verdana" panose="020B0604030504040204" pitchFamily="34" charset="0"/>
              <a:cs typeface="Calibri"/>
            </a:endParaRPr>
          </a:p>
          <a:p>
            <a:r>
              <a:rPr lang="nl-NL" sz="1800" dirty="0">
                <a:solidFill>
                  <a:srgbClr val="616161"/>
                </a:solidFill>
                <a:latin typeface="Verdana" panose="020B0604030504040204" pitchFamily="34" charset="0"/>
                <a:ea typeface="Verdana" panose="020B0604030504040204" pitchFamily="34" charset="0"/>
                <a:cs typeface="Calibri"/>
              </a:rPr>
              <a:t>De nieuwe warmtewet (juli 2024) is van belang voor de bewoners van Op Buuren, zodat de gemeente zeggenschap over het netwerk heeft en de exploitant geen monopolie positie heeft.</a:t>
            </a:r>
          </a:p>
        </p:txBody>
      </p:sp>
      <p:pic>
        <p:nvPicPr>
          <p:cNvPr id="7" name="Picture 2" descr="Op Buuren | Facebook">
            <a:extLst>
              <a:ext uri="{FF2B5EF4-FFF2-40B4-BE49-F238E27FC236}">
                <a16:creationId xmlns:a16="http://schemas.microsoft.com/office/drawing/2014/main" id="{2C8DBC12-53AA-D8F5-153B-F9E02A0F2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5766150"/>
            <a:ext cx="990600"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A41B6186-0DC8-0834-D373-9DF5A23811A0}"/>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A94EF19-54D4-61CA-AD47-57D08B012F43}"/>
              </a:ext>
            </a:extLst>
          </p:cNvPr>
          <p:cNvSpPr txBox="1"/>
          <p:nvPr/>
        </p:nvSpPr>
        <p:spPr>
          <a:xfrm>
            <a:off x="6587132" y="6463506"/>
            <a:ext cx="4766668" cy="261610"/>
          </a:xfrm>
          <a:prstGeom prst="rect">
            <a:avLst/>
          </a:prstGeom>
          <a:noFill/>
        </p:spPr>
        <p:txBody>
          <a:bodyPr wrap="square">
            <a:spAutoFit/>
          </a:bodyPr>
          <a:lstStyle/>
          <a:p>
            <a:r>
              <a:rPr lang="nl-NL" sz="1100" dirty="0">
                <a:solidFill>
                  <a:srgbClr val="616161"/>
                </a:solidFill>
                <a:latin typeface="Verdana" panose="020B0604030504040204" pitchFamily="34" charset="0"/>
                <a:ea typeface="Verdana" panose="020B0604030504040204" pitchFamily="34" charset="0"/>
                <a:cs typeface="+mj-cs"/>
              </a:rPr>
              <a:t>Opbuuren.buurkracht-online.nl | wijkteamopbuuren@gmail.com</a:t>
            </a:r>
          </a:p>
        </p:txBody>
      </p:sp>
    </p:spTree>
    <p:extLst>
      <p:ext uri="{BB962C8B-B14F-4D97-AF65-F5344CB8AC3E}">
        <p14:creationId xmlns:p14="http://schemas.microsoft.com/office/powerpoint/2010/main" val="2053312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31CA88-EB9E-D216-88F6-B408C8527CB5}"/>
              </a:ext>
            </a:extLst>
          </p:cNvPr>
          <p:cNvSpPr>
            <a:spLocks noGrp="1"/>
          </p:cNvSpPr>
          <p:nvPr>
            <p:ph type="title"/>
          </p:nvPr>
        </p:nvSpPr>
        <p:spPr/>
        <p:txBody>
          <a:bodyPr>
            <a:normAutofit/>
          </a:bodyPr>
          <a:lstStyle/>
          <a:p>
            <a:r>
              <a:rPr lang="nl-NL" sz="2400" dirty="0">
                <a:solidFill>
                  <a:srgbClr val="616161"/>
                </a:solidFill>
                <a:latin typeface="Verdana" panose="020B0604030504040204" pitchFamily="34" charset="0"/>
                <a:ea typeface="Verdana" panose="020B0604030504040204" pitchFamily="34" charset="0"/>
              </a:rPr>
              <a:t>5. Conclusie en advies</a:t>
            </a:r>
          </a:p>
        </p:txBody>
      </p:sp>
      <p:sp>
        <p:nvSpPr>
          <p:cNvPr id="5" name="Tijdelijke aanduiding voor inhoud 4">
            <a:extLst>
              <a:ext uri="{FF2B5EF4-FFF2-40B4-BE49-F238E27FC236}">
                <a16:creationId xmlns:a16="http://schemas.microsoft.com/office/drawing/2014/main" id="{50CBE885-FD79-8580-20C9-0D1D8DB8AF27}"/>
              </a:ext>
            </a:extLst>
          </p:cNvPr>
          <p:cNvSpPr>
            <a:spLocks noGrp="1"/>
          </p:cNvSpPr>
          <p:nvPr>
            <p:ph idx="1"/>
          </p:nvPr>
        </p:nvSpPr>
        <p:spPr>
          <a:xfrm>
            <a:off x="881062" y="1637056"/>
            <a:ext cx="10891838" cy="4196472"/>
          </a:xfrm>
        </p:spPr>
        <p:txBody>
          <a:bodyPr>
            <a:noAutofit/>
          </a:bodyPr>
          <a:lstStyle/>
          <a:p>
            <a:r>
              <a:rPr lang="nl-NL" sz="1600" dirty="0">
                <a:solidFill>
                  <a:srgbClr val="616161"/>
                </a:solidFill>
                <a:latin typeface="Verdana" panose="020B0604030504040204" pitchFamily="34" charset="0"/>
                <a:ea typeface="Verdana" panose="020B0604030504040204" pitchFamily="34" charset="0"/>
              </a:rPr>
              <a:t>Uit het onderzoek onder inwoners blijkt dat het mogelijk is Op Buuren Dorp collectief aardgas vrij te maken. Dit kan door aansluiting op de WKO en door individuele oplossingen. </a:t>
            </a:r>
          </a:p>
          <a:p>
            <a:r>
              <a:rPr lang="nl-NL" sz="1600" dirty="0">
                <a:solidFill>
                  <a:srgbClr val="616161"/>
                </a:solidFill>
                <a:latin typeface="Verdana" panose="020B0604030504040204" pitchFamily="34" charset="0"/>
                <a:ea typeface="Verdana" panose="020B0604030504040204" pitchFamily="34" charset="0"/>
              </a:rPr>
              <a:t>Er lijkt hier veel draagvlak in de wijk Op Buuren Dorp voor te zijn.  </a:t>
            </a:r>
          </a:p>
          <a:p>
            <a:endParaRPr lang="nl-NL" sz="1600" dirty="0">
              <a:solidFill>
                <a:srgbClr val="616161"/>
              </a:solidFill>
              <a:latin typeface="Verdana" panose="020B0604030504040204" pitchFamily="34" charset="0"/>
              <a:ea typeface="Verdana" panose="020B0604030504040204" pitchFamily="34" charset="0"/>
            </a:endParaRPr>
          </a:p>
          <a:p>
            <a:r>
              <a:rPr lang="nl-NL" sz="1600" dirty="0">
                <a:solidFill>
                  <a:srgbClr val="616161"/>
                </a:solidFill>
                <a:latin typeface="Verdana" panose="020B0604030504040204" pitchFamily="34" charset="0"/>
                <a:ea typeface="Verdana" panose="020B0604030504040204" pitchFamily="34" charset="0"/>
              </a:rPr>
              <a:t>Aansluiten van Op Buuren op de WKO kan interessant zijn onder de volgende voorwaarden:</a:t>
            </a:r>
          </a:p>
          <a:p>
            <a:pPr lvl="1">
              <a:spcBef>
                <a:spcPts val="1000"/>
              </a:spcBef>
              <a:defRPr/>
            </a:pPr>
            <a:r>
              <a:rPr lang="nl-NL" sz="1400" dirty="0">
                <a:solidFill>
                  <a:srgbClr val="616161"/>
                </a:solidFill>
                <a:latin typeface="Verdana" panose="020B0604030504040204" pitchFamily="34" charset="0"/>
                <a:ea typeface="Verdana" panose="020B0604030504040204" pitchFamily="34" charset="0"/>
              </a:rPr>
              <a:t>Concept met collectieve warmtepompen;</a:t>
            </a:r>
          </a:p>
          <a:p>
            <a:pPr lvl="1">
              <a:spcBef>
                <a:spcPts val="1000"/>
              </a:spcBef>
              <a:defRPr/>
            </a:pPr>
            <a:r>
              <a:rPr lang="nl-NL" sz="1400" dirty="0">
                <a:solidFill>
                  <a:srgbClr val="616161"/>
                </a:solidFill>
                <a:latin typeface="Verdana" panose="020B0604030504040204" pitchFamily="34" charset="0"/>
                <a:ea typeface="Verdana" panose="020B0604030504040204" pitchFamily="34" charset="0"/>
              </a:rPr>
              <a:t>Investeringskosten en jaarlijkse kosten vallen tenminste binnen de tarieven opgesteld door de ACM;</a:t>
            </a:r>
          </a:p>
          <a:p>
            <a:pPr lvl="1">
              <a:spcBef>
                <a:spcPts val="1000"/>
              </a:spcBef>
              <a:defRPr/>
            </a:pPr>
            <a:r>
              <a:rPr lang="nl-NL" sz="1400" dirty="0">
                <a:solidFill>
                  <a:srgbClr val="616161"/>
                </a:solidFill>
                <a:latin typeface="Verdana" panose="020B0604030504040204" pitchFamily="34" charset="0"/>
                <a:ea typeface="Verdana" panose="020B0604030504040204" pitchFamily="34" charset="0"/>
              </a:rPr>
              <a:t>Gemeente garandeert dat de exploitant van de WKO bereid is om op basis van werkelijke kosten de kosten voor bewoners (periodiek, bijvoorbeeld per kwartaal) aan te passen;</a:t>
            </a:r>
          </a:p>
          <a:p>
            <a:pPr lvl="1">
              <a:spcBef>
                <a:spcPts val="1000"/>
              </a:spcBef>
              <a:defRPr/>
            </a:pPr>
            <a:r>
              <a:rPr lang="nl-NL" sz="1400" dirty="0">
                <a:solidFill>
                  <a:srgbClr val="616161"/>
                </a:solidFill>
                <a:latin typeface="Verdana" panose="020B0604030504040204" pitchFamily="34" charset="0"/>
                <a:ea typeface="Verdana" panose="020B0604030504040204" pitchFamily="34" charset="0"/>
              </a:rPr>
              <a:t>Betaling van onrendabele top (verschil BAK en werkelijke kosten) door exploitant/gemeente; </a:t>
            </a:r>
          </a:p>
          <a:p>
            <a:pPr lvl="1">
              <a:spcBef>
                <a:spcPts val="1000"/>
              </a:spcBef>
              <a:defRPr/>
            </a:pPr>
            <a:r>
              <a:rPr lang="nl-NL" sz="1400" dirty="0">
                <a:solidFill>
                  <a:srgbClr val="616161"/>
                </a:solidFill>
                <a:latin typeface="Verdana" panose="020B0604030504040204" pitchFamily="34" charset="0"/>
                <a:ea typeface="Verdana" panose="020B0604030504040204" pitchFamily="34" charset="0"/>
              </a:rPr>
              <a:t>Commitment Op Buuren Dorp is minimaal 80%; </a:t>
            </a:r>
          </a:p>
          <a:p>
            <a:pPr lvl="1">
              <a:spcBef>
                <a:spcPts val="1000"/>
              </a:spcBef>
              <a:defRPr/>
            </a:pPr>
            <a:endParaRPr lang="nl-NL" sz="1400" dirty="0">
              <a:solidFill>
                <a:srgbClr val="616161"/>
              </a:solidFill>
              <a:latin typeface="Verdana" panose="020B0604030504040204" pitchFamily="34" charset="0"/>
              <a:ea typeface="Verdana" panose="020B0604030504040204" pitchFamily="34" charset="0"/>
            </a:endParaRPr>
          </a:p>
          <a:p>
            <a:pPr>
              <a:defRPr/>
            </a:pPr>
            <a:r>
              <a:rPr lang="nl-NL" sz="1600" dirty="0">
                <a:solidFill>
                  <a:srgbClr val="616161"/>
                </a:solidFill>
                <a:latin typeface="Verdana" panose="020B0604030504040204" pitchFamily="34" charset="0"/>
                <a:ea typeface="Verdana" panose="020B0604030504040204" pitchFamily="34" charset="0"/>
              </a:rPr>
              <a:t>Vesteda kan alleen instemmen als de huurders instemmen. Concept 4 is voor hen het meest voor de hand liggend omdat dit niet ten koste gaat van verhuurbare meters en de impact in de woning het kleinst is.</a:t>
            </a:r>
          </a:p>
        </p:txBody>
      </p:sp>
      <p:pic>
        <p:nvPicPr>
          <p:cNvPr id="7" name="Picture 2" descr="Op Buuren | Facebook">
            <a:extLst>
              <a:ext uri="{FF2B5EF4-FFF2-40B4-BE49-F238E27FC236}">
                <a16:creationId xmlns:a16="http://schemas.microsoft.com/office/drawing/2014/main" id="{2C8DBC12-53AA-D8F5-153B-F9E02A0F2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5766150"/>
            <a:ext cx="990600"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A41B6186-0DC8-0834-D373-9DF5A23811A0}"/>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A94EF19-54D4-61CA-AD47-57D08B012F43}"/>
              </a:ext>
            </a:extLst>
          </p:cNvPr>
          <p:cNvSpPr txBox="1"/>
          <p:nvPr/>
        </p:nvSpPr>
        <p:spPr>
          <a:xfrm>
            <a:off x="6587132" y="6463506"/>
            <a:ext cx="4766668" cy="261610"/>
          </a:xfrm>
          <a:prstGeom prst="rect">
            <a:avLst/>
          </a:prstGeom>
          <a:noFill/>
        </p:spPr>
        <p:txBody>
          <a:bodyPr wrap="square">
            <a:spAutoFit/>
          </a:bodyPr>
          <a:lstStyle/>
          <a:p>
            <a:r>
              <a:rPr lang="nl-NL" sz="1100" dirty="0">
                <a:solidFill>
                  <a:srgbClr val="616161"/>
                </a:solidFill>
                <a:latin typeface="Verdana" panose="020B0604030504040204" pitchFamily="34" charset="0"/>
                <a:ea typeface="Verdana" panose="020B0604030504040204" pitchFamily="34" charset="0"/>
                <a:cs typeface="+mj-cs"/>
              </a:rPr>
              <a:t>Opbuuren.buurkracht-online.nl | wijkteamopbuuren@gmail.com</a:t>
            </a:r>
          </a:p>
        </p:txBody>
      </p:sp>
    </p:spTree>
    <p:extLst>
      <p:ext uri="{BB962C8B-B14F-4D97-AF65-F5344CB8AC3E}">
        <p14:creationId xmlns:p14="http://schemas.microsoft.com/office/powerpoint/2010/main" val="1376144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31CA88-EB9E-D216-88F6-B408C8527CB5}"/>
              </a:ext>
            </a:extLst>
          </p:cNvPr>
          <p:cNvSpPr>
            <a:spLocks noGrp="1"/>
          </p:cNvSpPr>
          <p:nvPr>
            <p:ph type="title"/>
          </p:nvPr>
        </p:nvSpPr>
        <p:spPr/>
        <p:txBody>
          <a:bodyPr>
            <a:normAutofit/>
          </a:bodyPr>
          <a:lstStyle/>
          <a:p>
            <a:r>
              <a:rPr lang="nl-NL" sz="2400" dirty="0">
                <a:solidFill>
                  <a:srgbClr val="616161"/>
                </a:solidFill>
                <a:latin typeface="Verdana" panose="020B0604030504040204" pitchFamily="34" charset="0"/>
                <a:ea typeface="Verdana" panose="020B0604030504040204" pitchFamily="34" charset="0"/>
              </a:rPr>
              <a:t>5. Conclusie en advies</a:t>
            </a:r>
          </a:p>
        </p:txBody>
      </p:sp>
      <p:sp>
        <p:nvSpPr>
          <p:cNvPr id="5" name="Tijdelijke aanduiding voor inhoud 4">
            <a:extLst>
              <a:ext uri="{FF2B5EF4-FFF2-40B4-BE49-F238E27FC236}">
                <a16:creationId xmlns:a16="http://schemas.microsoft.com/office/drawing/2014/main" id="{50CBE885-FD79-8580-20C9-0D1D8DB8AF27}"/>
              </a:ext>
            </a:extLst>
          </p:cNvPr>
          <p:cNvSpPr>
            <a:spLocks noGrp="1"/>
          </p:cNvSpPr>
          <p:nvPr>
            <p:ph idx="1"/>
          </p:nvPr>
        </p:nvSpPr>
        <p:spPr>
          <a:xfrm>
            <a:off x="881062" y="1637056"/>
            <a:ext cx="10891838" cy="3795739"/>
          </a:xfrm>
        </p:spPr>
        <p:txBody>
          <a:bodyPr>
            <a:noAutofit/>
          </a:bodyPr>
          <a:lstStyle/>
          <a:p>
            <a:pPr marL="0" indent="0">
              <a:buNone/>
            </a:pPr>
            <a:r>
              <a:rPr lang="nl-NL" sz="1800" dirty="0">
                <a:solidFill>
                  <a:srgbClr val="616161"/>
                </a:solidFill>
                <a:latin typeface="Verdana" panose="020B0604030504040204" pitchFamily="34" charset="0"/>
                <a:ea typeface="Verdana" panose="020B0604030504040204" pitchFamily="34" charset="0"/>
              </a:rPr>
              <a:t>Advies aan gemeente Stichtse Vecht:</a:t>
            </a:r>
          </a:p>
          <a:p>
            <a:pPr marL="0" indent="0">
              <a:buNone/>
            </a:pPr>
            <a:r>
              <a:rPr lang="nl-NL" sz="1800" b="1" i="1" dirty="0">
                <a:solidFill>
                  <a:srgbClr val="616161"/>
                </a:solidFill>
                <a:latin typeface="Verdana" panose="020B0604030504040204" pitchFamily="34" charset="0"/>
                <a:ea typeface="Verdana" panose="020B0604030504040204" pitchFamily="34" charset="0"/>
              </a:rPr>
              <a:t>Geef in 2023 duidelijkheid over planning, wat er van inwoners van Op Buuren Dorp verwacht wordt en wat het concreet betekent om een warmtenet aan te leggen.</a:t>
            </a:r>
          </a:p>
          <a:p>
            <a:endParaRPr lang="nl-NL" sz="1800" dirty="0">
              <a:solidFill>
                <a:srgbClr val="616161"/>
              </a:solidFill>
              <a:latin typeface="Verdana" panose="020B0604030504040204" pitchFamily="34" charset="0"/>
              <a:ea typeface="Verdana" panose="020B0604030504040204" pitchFamily="34" charset="0"/>
            </a:endParaRPr>
          </a:p>
        </p:txBody>
      </p:sp>
      <p:pic>
        <p:nvPicPr>
          <p:cNvPr id="7" name="Picture 2" descr="Op Buuren | Facebook">
            <a:extLst>
              <a:ext uri="{FF2B5EF4-FFF2-40B4-BE49-F238E27FC236}">
                <a16:creationId xmlns:a16="http://schemas.microsoft.com/office/drawing/2014/main" id="{2C8DBC12-53AA-D8F5-153B-F9E02A0F2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5766150"/>
            <a:ext cx="990600"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A41B6186-0DC8-0834-D373-9DF5A23811A0}"/>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A94EF19-54D4-61CA-AD47-57D08B012F43}"/>
              </a:ext>
            </a:extLst>
          </p:cNvPr>
          <p:cNvSpPr txBox="1"/>
          <p:nvPr/>
        </p:nvSpPr>
        <p:spPr>
          <a:xfrm>
            <a:off x="6587132" y="6463506"/>
            <a:ext cx="4766668" cy="261610"/>
          </a:xfrm>
          <a:prstGeom prst="rect">
            <a:avLst/>
          </a:prstGeom>
          <a:noFill/>
        </p:spPr>
        <p:txBody>
          <a:bodyPr wrap="square">
            <a:spAutoFit/>
          </a:bodyPr>
          <a:lstStyle/>
          <a:p>
            <a:r>
              <a:rPr lang="nl-NL" sz="1100" dirty="0">
                <a:solidFill>
                  <a:srgbClr val="616161"/>
                </a:solidFill>
                <a:latin typeface="Verdana" panose="020B0604030504040204" pitchFamily="34" charset="0"/>
                <a:ea typeface="Verdana" panose="020B0604030504040204" pitchFamily="34" charset="0"/>
                <a:cs typeface="+mj-cs"/>
              </a:rPr>
              <a:t>Opbuuren.buurkracht-online.nl | wijkteamopbuuren@gmail.com</a:t>
            </a:r>
          </a:p>
        </p:txBody>
      </p:sp>
    </p:spTree>
    <p:extLst>
      <p:ext uri="{BB962C8B-B14F-4D97-AF65-F5344CB8AC3E}">
        <p14:creationId xmlns:p14="http://schemas.microsoft.com/office/powerpoint/2010/main" val="1567656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31CA88-EB9E-D216-88F6-B408C8527CB5}"/>
              </a:ext>
            </a:extLst>
          </p:cNvPr>
          <p:cNvSpPr>
            <a:spLocks noGrp="1"/>
          </p:cNvSpPr>
          <p:nvPr>
            <p:ph type="title"/>
          </p:nvPr>
        </p:nvSpPr>
        <p:spPr/>
        <p:txBody>
          <a:bodyPr>
            <a:normAutofit/>
          </a:bodyPr>
          <a:lstStyle/>
          <a:p>
            <a:r>
              <a:rPr lang="nl-NL" sz="2400" dirty="0">
                <a:solidFill>
                  <a:srgbClr val="616161"/>
                </a:solidFill>
                <a:latin typeface="Verdana" panose="020B0604030504040204" pitchFamily="34" charset="0"/>
                <a:ea typeface="Verdana" panose="020B0604030504040204" pitchFamily="34" charset="0"/>
              </a:rPr>
              <a:t>6. Het vervolg</a:t>
            </a:r>
          </a:p>
        </p:txBody>
      </p:sp>
      <p:sp>
        <p:nvSpPr>
          <p:cNvPr id="5" name="Tijdelijke aanduiding voor inhoud 4">
            <a:extLst>
              <a:ext uri="{FF2B5EF4-FFF2-40B4-BE49-F238E27FC236}">
                <a16:creationId xmlns:a16="http://schemas.microsoft.com/office/drawing/2014/main" id="{50CBE885-FD79-8580-20C9-0D1D8DB8AF27}"/>
              </a:ext>
            </a:extLst>
          </p:cNvPr>
          <p:cNvSpPr>
            <a:spLocks noGrp="1"/>
          </p:cNvSpPr>
          <p:nvPr>
            <p:ph idx="1"/>
          </p:nvPr>
        </p:nvSpPr>
        <p:spPr>
          <a:xfrm>
            <a:off x="881062" y="1637056"/>
            <a:ext cx="10891838" cy="3795739"/>
          </a:xfrm>
        </p:spPr>
        <p:txBody>
          <a:bodyPr>
            <a:noAutofit/>
          </a:bodyPr>
          <a:lstStyle/>
          <a:p>
            <a:pPr marL="0" indent="0">
              <a:buNone/>
            </a:pPr>
            <a:r>
              <a:rPr lang="nl-NL" sz="1800" b="1" dirty="0">
                <a:solidFill>
                  <a:srgbClr val="616161"/>
                </a:solidFill>
                <a:latin typeface="Verdana" panose="020B0604030504040204" pitchFamily="34" charset="0"/>
                <a:ea typeface="Verdana" panose="020B0604030504040204" pitchFamily="34" charset="0"/>
              </a:rPr>
              <a:t>Rol wijkteam na overdracht wijkplan:</a:t>
            </a:r>
          </a:p>
          <a:p>
            <a:r>
              <a:rPr lang="nl-NL" sz="1800" dirty="0">
                <a:solidFill>
                  <a:srgbClr val="616161"/>
                </a:solidFill>
                <a:latin typeface="Verdana" panose="020B0604030504040204" pitchFamily="34" charset="0"/>
                <a:ea typeface="Verdana" panose="020B0604030504040204" pitchFamily="34" charset="0"/>
              </a:rPr>
              <a:t>Wijkteam wil betrokken worden bij de afspraken met beoogde exploitant.</a:t>
            </a:r>
          </a:p>
          <a:p>
            <a:r>
              <a:rPr lang="nl-NL" sz="1800" dirty="0">
                <a:solidFill>
                  <a:srgbClr val="616161"/>
                </a:solidFill>
                <a:latin typeface="Verdana" panose="020B0604030504040204" pitchFamily="34" charset="0"/>
                <a:ea typeface="Verdana" panose="020B0604030504040204" pitchFamily="34" charset="0"/>
              </a:rPr>
              <a:t>Wijkteam ziet zich als sparringpartner voor de gemeente en ogen en oren in de wijk. Niet het zorgen voor het benodigde commitment. Dit is verantwoordelijkheid en taak gemeente Stichtse Vecht.</a:t>
            </a:r>
          </a:p>
          <a:p>
            <a:r>
              <a:rPr lang="nl-NL" sz="1800" dirty="0">
                <a:solidFill>
                  <a:srgbClr val="616161"/>
                </a:solidFill>
                <a:latin typeface="Verdana" panose="020B0604030504040204" pitchFamily="34" charset="0"/>
                <a:ea typeface="Verdana" panose="020B0604030504040204" pitchFamily="34" charset="0"/>
              </a:rPr>
              <a:t>Wijkteam wil onderzoeken of er in de tussentijd gewerkt aan collectieve inkoop op verduurzaming richting aardgasvrij. Denk aan het vervangen van gaskookstellen en aanpassingen in de meterkast.</a:t>
            </a:r>
          </a:p>
          <a:p>
            <a:endParaRPr lang="nl-NL" sz="1800" dirty="0">
              <a:solidFill>
                <a:srgbClr val="616161"/>
              </a:solidFill>
              <a:latin typeface="Verdana" panose="020B0604030504040204" pitchFamily="34" charset="0"/>
              <a:ea typeface="Verdana" panose="020B0604030504040204" pitchFamily="34" charset="0"/>
            </a:endParaRPr>
          </a:p>
        </p:txBody>
      </p:sp>
      <p:pic>
        <p:nvPicPr>
          <p:cNvPr id="7" name="Picture 2" descr="Op Buuren | Facebook">
            <a:extLst>
              <a:ext uri="{FF2B5EF4-FFF2-40B4-BE49-F238E27FC236}">
                <a16:creationId xmlns:a16="http://schemas.microsoft.com/office/drawing/2014/main" id="{2C8DBC12-53AA-D8F5-153B-F9E02A0F2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5766150"/>
            <a:ext cx="990600"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A41B6186-0DC8-0834-D373-9DF5A23811A0}"/>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A94EF19-54D4-61CA-AD47-57D08B012F43}"/>
              </a:ext>
            </a:extLst>
          </p:cNvPr>
          <p:cNvSpPr txBox="1"/>
          <p:nvPr/>
        </p:nvSpPr>
        <p:spPr>
          <a:xfrm>
            <a:off x="6587132" y="6463506"/>
            <a:ext cx="4766668" cy="261610"/>
          </a:xfrm>
          <a:prstGeom prst="rect">
            <a:avLst/>
          </a:prstGeom>
          <a:noFill/>
        </p:spPr>
        <p:txBody>
          <a:bodyPr wrap="square">
            <a:spAutoFit/>
          </a:bodyPr>
          <a:lstStyle/>
          <a:p>
            <a:r>
              <a:rPr lang="nl-NL" sz="1100" dirty="0">
                <a:solidFill>
                  <a:srgbClr val="616161"/>
                </a:solidFill>
                <a:latin typeface="Verdana" panose="020B0604030504040204" pitchFamily="34" charset="0"/>
                <a:ea typeface="Verdana" panose="020B0604030504040204" pitchFamily="34" charset="0"/>
                <a:cs typeface="+mj-cs"/>
              </a:rPr>
              <a:t>Opbuuren.buurkracht-online.nl | wijkteamopbuuren@gmail.com</a:t>
            </a:r>
          </a:p>
        </p:txBody>
      </p:sp>
    </p:spTree>
    <p:extLst>
      <p:ext uri="{BB962C8B-B14F-4D97-AF65-F5344CB8AC3E}">
        <p14:creationId xmlns:p14="http://schemas.microsoft.com/office/powerpoint/2010/main" val="1794679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31CA88-EB9E-D216-88F6-B408C8527CB5}"/>
              </a:ext>
            </a:extLst>
          </p:cNvPr>
          <p:cNvSpPr>
            <a:spLocks noGrp="1"/>
          </p:cNvSpPr>
          <p:nvPr>
            <p:ph type="title"/>
          </p:nvPr>
        </p:nvSpPr>
        <p:spPr/>
        <p:txBody>
          <a:bodyPr>
            <a:normAutofit/>
          </a:bodyPr>
          <a:lstStyle/>
          <a:p>
            <a:r>
              <a:rPr lang="nl-NL" sz="2400" dirty="0">
                <a:solidFill>
                  <a:srgbClr val="616161"/>
                </a:solidFill>
                <a:latin typeface="Verdana" panose="020B0604030504040204" pitchFamily="34" charset="0"/>
                <a:ea typeface="Verdana" panose="020B0604030504040204" pitchFamily="34" charset="0"/>
              </a:rPr>
              <a:t>Vragen?</a:t>
            </a:r>
          </a:p>
        </p:txBody>
      </p:sp>
      <p:pic>
        <p:nvPicPr>
          <p:cNvPr id="7" name="Picture 2" descr="Op Buuren | Facebook">
            <a:extLst>
              <a:ext uri="{FF2B5EF4-FFF2-40B4-BE49-F238E27FC236}">
                <a16:creationId xmlns:a16="http://schemas.microsoft.com/office/drawing/2014/main" id="{2C8DBC12-53AA-D8F5-153B-F9E02A0F2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5766150"/>
            <a:ext cx="990600"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A41B6186-0DC8-0834-D373-9DF5A23811A0}"/>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A94EF19-54D4-61CA-AD47-57D08B012F43}"/>
              </a:ext>
            </a:extLst>
          </p:cNvPr>
          <p:cNvSpPr txBox="1"/>
          <p:nvPr/>
        </p:nvSpPr>
        <p:spPr>
          <a:xfrm>
            <a:off x="6587132" y="6463506"/>
            <a:ext cx="4766668" cy="261610"/>
          </a:xfrm>
          <a:prstGeom prst="rect">
            <a:avLst/>
          </a:prstGeom>
          <a:noFill/>
        </p:spPr>
        <p:txBody>
          <a:bodyPr wrap="square">
            <a:spAutoFit/>
          </a:bodyPr>
          <a:lstStyle/>
          <a:p>
            <a:r>
              <a:rPr lang="nl-NL" sz="1100" dirty="0">
                <a:solidFill>
                  <a:srgbClr val="616161"/>
                </a:solidFill>
                <a:latin typeface="Verdana" panose="020B0604030504040204" pitchFamily="34" charset="0"/>
                <a:ea typeface="Verdana" panose="020B0604030504040204" pitchFamily="34" charset="0"/>
                <a:cs typeface="+mj-cs"/>
              </a:rPr>
              <a:t>Opbuuren.buurkracht-online.nl | wijkteamopbuuren@gmail.com</a:t>
            </a:r>
          </a:p>
        </p:txBody>
      </p:sp>
      <p:pic>
        <p:nvPicPr>
          <p:cNvPr id="1026" name="Picture 2">
            <a:extLst>
              <a:ext uri="{FF2B5EF4-FFF2-40B4-BE49-F238E27FC236}">
                <a16:creationId xmlns:a16="http://schemas.microsoft.com/office/drawing/2014/main" id="{76422323-5F49-CAFF-16BF-AD4AD5A688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13" b="19099"/>
          <a:stretch/>
        </p:blipFill>
        <p:spPr bwMode="auto">
          <a:xfrm>
            <a:off x="0" y="1690688"/>
            <a:ext cx="12192000" cy="399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603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31CA88-EB9E-D216-88F6-B408C8527CB5}"/>
              </a:ext>
            </a:extLst>
          </p:cNvPr>
          <p:cNvSpPr>
            <a:spLocks noGrp="1"/>
          </p:cNvSpPr>
          <p:nvPr>
            <p:ph type="title"/>
          </p:nvPr>
        </p:nvSpPr>
        <p:spPr>
          <a:xfrm>
            <a:off x="838199" y="365125"/>
            <a:ext cx="11066253" cy="1325563"/>
          </a:xfrm>
        </p:spPr>
        <p:txBody>
          <a:bodyPr>
            <a:normAutofit/>
          </a:bodyPr>
          <a:lstStyle/>
          <a:p>
            <a:r>
              <a:rPr lang="nl-NL" sz="2400" dirty="0">
                <a:solidFill>
                  <a:srgbClr val="616161"/>
                </a:solidFill>
                <a:latin typeface="Verdana" panose="020B0604030504040204" pitchFamily="34" charset="0"/>
                <a:ea typeface="Verdana" panose="020B0604030504040204" pitchFamily="34" charset="0"/>
              </a:rPr>
              <a:t>4. Financiële aandachtspunten: extra kosten voor bewoners (niet voor iedereen en voor elk concept noodzakelijk)</a:t>
            </a:r>
          </a:p>
        </p:txBody>
      </p:sp>
      <p:sp>
        <p:nvSpPr>
          <p:cNvPr id="5" name="Tijdelijke aanduiding voor inhoud 4">
            <a:extLst>
              <a:ext uri="{FF2B5EF4-FFF2-40B4-BE49-F238E27FC236}">
                <a16:creationId xmlns:a16="http://schemas.microsoft.com/office/drawing/2014/main" id="{50CBE885-FD79-8580-20C9-0D1D8DB8AF27}"/>
              </a:ext>
            </a:extLst>
          </p:cNvPr>
          <p:cNvSpPr>
            <a:spLocks noGrp="1"/>
          </p:cNvSpPr>
          <p:nvPr>
            <p:ph idx="1"/>
          </p:nvPr>
        </p:nvSpPr>
        <p:spPr>
          <a:xfrm>
            <a:off x="881062" y="1750984"/>
            <a:ext cx="10891838" cy="3510755"/>
          </a:xfrm>
        </p:spPr>
        <p:txBody>
          <a:bodyPr>
            <a:noAutofit/>
          </a:bodyPr>
          <a:lstStyle/>
          <a:p>
            <a:r>
              <a:rPr lang="nl-NL" sz="1800" dirty="0">
                <a:solidFill>
                  <a:srgbClr val="616161"/>
                </a:solidFill>
                <a:latin typeface="Verdana" panose="020B0604030504040204" pitchFamily="34" charset="0"/>
                <a:ea typeface="Verdana" panose="020B0604030504040204" pitchFamily="34" charset="0"/>
                <a:cs typeface="Calibri"/>
              </a:rPr>
              <a:t>Aansluiten warmtepompinstallatie op warmtebron (€ 300 – € 500)</a:t>
            </a:r>
          </a:p>
          <a:p>
            <a:r>
              <a:rPr lang="nl-NL" sz="1800" dirty="0">
                <a:solidFill>
                  <a:srgbClr val="616161"/>
                </a:solidFill>
                <a:latin typeface="Verdana" panose="020B0604030504040204" pitchFamily="34" charset="0"/>
                <a:ea typeface="Verdana" panose="020B0604030504040204" pitchFamily="34" charset="0"/>
                <a:cs typeface="Calibri"/>
              </a:rPr>
              <a:t>Aansluiten warmtepompinstallatie op warmte-installatie (€ 600 – € 2.000)</a:t>
            </a:r>
          </a:p>
          <a:p>
            <a:r>
              <a:rPr lang="nl-NL" sz="1800" dirty="0">
                <a:solidFill>
                  <a:srgbClr val="616161"/>
                </a:solidFill>
                <a:latin typeface="Verdana" panose="020B0604030504040204" pitchFamily="34" charset="0"/>
                <a:ea typeface="Verdana" panose="020B0604030504040204" pitchFamily="34" charset="0"/>
                <a:cs typeface="Calibri"/>
              </a:rPr>
              <a:t>Radiatoren vervangen door lage temperatuur radiatoren/convectoren (€ 450 per radiator)</a:t>
            </a:r>
            <a:endParaRPr lang="nl-NL" sz="1800" dirty="0">
              <a:solidFill>
                <a:srgbClr val="616161"/>
              </a:solidFill>
              <a:latin typeface="Verdana" panose="020B0604030504040204" pitchFamily="34" charset="0"/>
              <a:ea typeface="Verdana" panose="020B0604030504040204" pitchFamily="34" charset="0"/>
            </a:endParaRPr>
          </a:p>
          <a:p>
            <a:r>
              <a:rPr lang="nl-NL" sz="1800" dirty="0">
                <a:solidFill>
                  <a:srgbClr val="616161"/>
                </a:solidFill>
                <a:latin typeface="Verdana" panose="020B0604030504040204" pitchFamily="34" charset="0"/>
                <a:ea typeface="Verdana" panose="020B0604030504040204" pitchFamily="34" charset="0"/>
                <a:cs typeface="Calibri"/>
              </a:rPr>
              <a:t>Radiatoren verwijderen en vloerverwarming aanbrengen (€ 60 – € 75 per m², excl. vloerafwerking)</a:t>
            </a:r>
          </a:p>
          <a:p>
            <a:r>
              <a:rPr lang="nl-NL" sz="1800" dirty="0">
                <a:solidFill>
                  <a:srgbClr val="616161"/>
                </a:solidFill>
                <a:latin typeface="Verdana" panose="020B0604030504040204" pitchFamily="34" charset="0"/>
                <a:ea typeface="Verdana" panose="020B0604030504040204" pitchFamily="34" charset="0"/>
                <a:cs typeface="Calibri"/>
              </a:rPr>
              <a:t>Electrische kookplaat aanschaffen, inbouwen en aansluiten (€ 500 – € 1.200)</a:t>
            </a:r>
          </a:p>
          <a:p>
            <a:r>
              <a:rPr lang="nl-NL" sz="1800" dirty="0">
                <a:solidFill>
                  <a:srgbClr val="616161"/>
                </a:solidFill>
                <a:latin typeface="Verdana" panose="020B0604030504040204" pitchFamily="34" charset="0"/>
                <a:ea typeface="Verdana" panose="020B0604030504040204" pitchFamily="34" charset="0"/>
                <a:cs typeface="Calibri"/>
              </a:rPr>
              <a:t>Meterkast gereed maken (€ 250 – € 800)</a:t>
            </a:r>
          </a:p>
          <a:p>
            <a:pPr>
              <a:spcBef>
                <a:spcPts val="600"/>
              </a:spcBef>
              <a:spcAft>
                <a:spcPts val="600"/>
              </a:spcAft>
            </a:pPr>
            <a:endParaRPr lang="nl-NL" sz="1800" dirty="0">
              <a:solidFill>
                <a:srgbClr val="616161"/>
              </a:solidFill>
              <a:latin typeface="Verdana" panose="020B0604030504040204" pitchFamily="34" charset="0"/>
              <a:ea typeface="Verdana" panose="020B0604030504040204" pitchFamily="34" charset="0"/>
              <a:cs typeface="+mj-cs"/>
            </a:endParaRPr>
          </a:p>
        </p:txBody>
      </p:sp>
      <p:pic>
        <p:nvPicPr>
          <p:cNvPr id="7" name="Picture 2" descr="Op Buuren | Facebook">
            <a:extLst>
              <a:ext uri="{FF2B5EF4-FFF2-40B4-BE49-F238E27FC236}">
                <a16:creationId xmlns:a16="http://schemas.microsoft.com/office/drawing/2014/main" id="{2C8DBC12-53AA-D8F5-153B-F9E02A0F2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5766150"/>
            <a:ext cx="990600"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A41B6186-0DC8-0834-D373-9DF5A23811A0}"/>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A94EF19-54D4-61CA-AD47-57D08B012F43}"/>
              </a:ext>
            </a:extLst>
          </p:cNvPr>
          <p:cNvSpPr txBox="1"/>
          <p:nvPr/>
        </p:nvSpPr>
        <p:spPr>
          <a:xfrm>
            <a:off x="6587132" y="6463506"/>
            <a:ext cx="4766668" cy="261610"/>
          </a:xfrm>
          <a:prstGeom prst="rect">
            <a:avLst/>
          </a:prstGeom>
          <a:noFill/>
        </p:spPr>
        <p:txBody>
          <a:bodyPr wrap="square">
            <a:spAutoFit/>
          </a:bodyPr>
          <a:lstStyle/>
          <a:p>
            <a:r>
              <a:rPr lang="nl-NL" sz="1100" dirty="0">
                <a:solidFill>
                  <a:srgbClr val="616161"/>
                </a:solidFill>
                <a:latin typeface="Verdana" panose="020B0604030504040204" pitchFamily="34" charset="0"/>
                <a:ea typeface="Verdana" panose="020B0604030504040204" pitchFamily="34" charset="0"/>
                <a:cs typeface="+mj-cs"/>
              </a:rPr>
              <a:t>Opbuuren.buurkracht-online.nl | wijkteamopbuuren@gmail.com</a:t>
            </a:r>
          </a:p>
        </p:txBody>
      </p:sp>
    </p:spTree>
    <p:extLst>
      <p:ext uri="{BB962C8B-B14F-4D97-AF65-F5344CB8AC3E}">
        <p14:creationId xmlns:p14="http://schemas.microsoft.com/office/powerpoint/2010/main" val="1421643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31CA88-EB9E-D216-88F6-B408C8527CB5}"/>
              </a:ext>
            </a:extLst>
          </p:cNvPr>
          <p:cNvSpPr>
            <a:spLocks noGrp="1"/>
          </p:cNvSpPr>
          <p:nvPr>
            <p:ph type="title"/>
          </p:nvPr>
        </p:nvSpPr>
        <p:spPr/>
        <p:txBody>
          <a:bodyPr>
            <a:noAutofit/>
          </a:bodyPr>
          <a:lstStyle/>
          <a:p>
            <a:r>
              <a:rPr lang="nl-NL" sz="2400" dirty="0">
                <a:solidFill>
                  <a:srgbClr val="616161"/>
                </a:solidFill>
                <a:latin typeface="Verdana" panose="020B0604030504040204" pitchFamily="34" charset="0"/>
                <a:ea typeface="Verdana" panose="020B0604030504040204" pitchFamily="34" charset="0"/>
              </a:rPr>
              <a:t>Wat we gaan behandelen</a:t>
            </a:r>
          </a:p>
        </p:txBody>
      </p:sp>
      <p:pic>
        <p:nvPicPr>
          <p:cNvPr id="7" name="Picture 2" descr="Op Buuren | Facebook">
            <a:extLst>
              <a:ext uri="{FF2B5EF4-FFF2-40B4-BE49-F238E27FC236}">
                <a16:creationId xmlns:a16="http://schemas.microsoft.com/office/drawing/2014/main" id="{2C8DBC12-53AA-D8F5-153B-F9E02A0F2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5766150"/>
            <a:ext cx="990600"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A41B6186-0DC8-0834-D373-9DF5A23811A0}"/>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A94EF19-54D4-61CA-AD47-57D08B012F43}"/>
              </a:ext>
            </a:extLst>
          </p:cNvPr>
          <p:cNvSpPr txBox="1"/>
          <p:nvPr/>
        </p:nvSpPr>
        <p:spPr>
          <a:xfrm>
            <a:off x="6587132" y="6463506"/>
            <a:ext cx="476666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srgbClr val="616161"/>
                </a:solidFill>
                <a:effectLst/>
                <a:uLnTx/>
                <a:uFillTx/>
                <a:latin typeface="Verdana" panose="020B0604030504040204" pitchFamily="34" charset="0"/>
                <a:ea typeface="Verdana" panose="020B0604030504040204" pitchFamily="34" charset="0"/>
                <a:cs typeface="+mn-cs"/>
              </a:rPr>
              <a:t>Opbuuren.buurkracht-online.nl | wijkteamopbuuren@gmail.com</a:t>
            </a:r>
          </a:p>
        </p:txBody>
      </p:sp>
      <p:sp>
        <p:nvSpPr>
          <p:cNvPr id="3" name="Tijdelijke aanduiding voor inhoud 2">
            <a:extLst>
              <a:ext uri="{FF2B5EF4-FFF2-40B4-BE49-F238E27FC236}">
                <a16:creationId xmlns:a16="http://schemas.microsoft.com/office/drawing/2014/main" id="{3CC8CECF-6862-2544-3125-464ADC9F9D78}"/>
              </a:ext>
            </a:extLst>
          </p:cNvPr>
          <p:cNvSpPr>
            <a:spLocks noGrp="1"/>
          </p:cNvSpPr>
          <p:nvPr>
            <p:ph idx="1"/>
          </p:nvPr>
        </p:nvSpPr>
        <p:spPr>
          <a:xfrm>
            <a:off x="838200" y="1685492"/>
            <a:ext cx="10515600" cy="4351338"/>
          </a:xfrm>
        </p:spPr>
        <p:txBody>
          <a:bodyPr>
            <a:normAutofit/>
          </a:bodyPr>
          <a:lstStyle/>
          <a:p>
            <a:pPr marL="342900" indent="-342900">
              <a:buFont typeface="+mj-lt"/>
              <a:buAutoNum type="arabicPeriod"/>
            </a:pPr>
            <a:r>
              <a:rPr lang="nl-NL" sz="1600" dirty="0">
                <a:solidFill>
                  <a:srgbClr val="616161"/>
                </a:solidFill>
                <a:latin typeface="Verdana" panose="020B0604030504040204" pitchFamily="34" charset="0"/>
                <a:ea typeface="Verdana" panose="020B0604030504040204" pitchFamily="34" charset="0"/>
              </a:rPr>
              <a:t>Context &amp; vraagstelling</a:t>
            </a:r>
          </a:p>
          <a:p>
            <a:pPr marL="342900" indent="-342900">
              <a:buFont typeface="+mj-lt"/>
              <a:buAutoNum type="arabicPeriod"/>
            </a:pPr>
            <a:r>
              <a:rPr lang="nl-NL" sz="1600" dirty="0">
                <a:solidFill>
                  <a:srgbClr val="616161"/>
                </a:solidFill>
                <a:latin typeface="Verdana" panose="020B0604030504040204" pitchFamily="34" charset="0"/>
                <a:ea typeface="Verdana" panose="020B0604030504040204" pitchFamily="34" charset="0"/>
              </a:rPr>
              <a:t>Gelopen proces</a:t>
            </a:r>
          </a:p>
          <a:p>
            <a:pPr marL="342900" indent="-342900">
              <a:buFont typeface="+mj-lt"/>
              <a:buAutoNum type="arabicPeriod"/>
            </a:pPr>
            <a:r>
              <a:rPr lang="nl-NL" sz="1600" dirty="0">
                <a:solidFill>
                  <a:srgbClr val="616161"/>
                </a:solidFill>
                <a:latin typeface="Verdana" panose="020B0604030504040204" pitchFamily="34" charset="0"/>
                <a:ea typeface="Verdana" panose="020B0604030504040204" pitchFamily="34" charset="0"/>
              </a:rPr>
              <a:t>Onderzochte opties</a:t>
            </a:r>
          </a:p>
          <a:p>
            <a:pPr marL="342900" indent="-342900">
              <a:buFont typeface="+mj-lt"/>
              <a:buAutoNum type="arabicPeriod"/>
            </a:pPr>
            <a:r>
              <a:rPr lang="nl-NL" sz="1600" dirty="0">
                <a:solidFill>
                  <a:srgbClr val="616161"/>
                </a:solidFill>
                <a:latin typeface="Verdana" panose="020B0604030504040204" pitchFamily="34" charset="0"/>
                <a:ea typeface="Verdana" panose="020B0604030504040204" pitchFamily="34" charset="0"/>
              </a:rPr>
              <a:t>Financiële impact</a:t>
            </a:r>
          </a:p>
          <a:p>
            <a:pPr marL="342900" indent="-342900">
              <a:buFont typeface="+mj-lt"/>
              <a:buAutoNum type="arabicPeriod"/>
            </a:pPr>
            <a:r>
              <a:rPr lang="nl-NL" sz="1600" dirty="0">
                <a:solidFill>
                  <a:srgbClr val="616161"/>
                </a:solidFill>
                <a:latin typeface="Verdana" panose="020B0604030504040204" pitchFamily="34" charset="0"/>
                <a:ea typeface="Verdana" panose="020B0604030504040204" pitchFamily="34" charset="0"/>
              </a:rPr>
              <a:t>Conclusies en advies</a:t>
            </a:r>
          </a:p>
          <a:p>
            <a:pPr marL="342900" indent="-342900">
              <a:buFont typeface="+mj-lt"/>
              <a:buAutoNum type="arabicPeriod"/>
            </a:pPr>
            <a:r>
              <a:rPr lang="nl-NL" sz="1600" dirty="0">
                <a:solidFill>
                  <a:srgbClr val="616161"/>
                </a:solidFill>
                <a:latin typeface="Verdana" panose="020B0604030504040204" pitchFamily="34" charset="0"/>
                <a:ea typeface="Verdana" panose="020B0604030504040204" pitchFamily="34" charset="0"/>
              </a:rPr>
              <a:t>Het vervolg</a:t>
            </a:r>
          </a:p>
          <a:p>
            <a:pPr marL="0" indent="0">
              <a:buNone/>
            </a:pPr>
            <a:endParaRPr lang="nl-NL" sz="1600" dirty="0">
              <a:solidFill>
                <a:srgbClr val="61616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21637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31CA88-EB9E-D216-88F6-B408C8527CB5}"/>
              </a:ext>
            </a:extLst>
          </p:cNvPr>
          <p:cNvSpPr>
            <a:spLocks noGrp="1"/>
          </p:cNvSpPr>
          <p:nvPr>
            <p:ph type="title"/>
          </p:nvPr>
        </p:nvSpPr>
        <p:spPr/>
        <p:txBody>
          <a:bodyPr>
            <a:normAutofit/>
          </a:bodyPr>
          <a:lstStyle/>
          <a:p>
            <a:r>
              <a:rPr lang="nl-NL" sz="2400" dirty="0">
                <a:solidFill>
                  <a:srgbClr val="616161"/>
                </a:solidFill>
                <a:latin typeface="Verdana" panose="020B0604030504040204" pitchFamily="34" charset="0"/>
                <a:ea typeface="Verdana" panose="020B0604030504040204" pitchFamily="34" charset="0"/>
              </a:rPr>
              <a:t>1. Context en vraagstelling</a:t>
            </a:r>
          </a:p>
        </p:txBody>
      </p:sp>
      <p:sp>
        <p:nvSpPr>
          <p:cNvPr id="5" name="Tijdelijke aanduiding voor inhoud 4">
            <a:extLst>
              <a:ext uri="{FF2B5EF4-FFF2-40B4-BE49-F238E27FC236}">
                <a16:creationId xmlns:a16="http://schemas.microsoft.com/office/drawing/2014/main" id="{50CBE885-FD79-8580-20C9-0D1D8DB8AF27}"/>
              </a:ext>
            </a:extLst>
          </p:cNvPr>
          <p:cNvSpPr>
            <a:spLocks noGrp="1"/>
          </p:cNvSpPr>
          <p:nvPr>
            <p:ph idx="1"/>
          </p:nvPr>
        </p:nvSpPr>
        <p:spPr>
          <a:xfrm>
            <a:off x="881062" y="1637056"/>
            <a:ext cx="10891838" cy="3510755"/>
          </a:xfrm>
        </p:spPr>
        <p:txBody>
          <a:bodyPr>
            <a:noAutofit/>
          </a:bodyPr>
          <a:lstStyle/>
          <a:p>
            <a:pPr>
              <a:spcBef>
                <a:spcPts val="600"/>
              </a:spcBef>
              <a:spcAft>
                <a:spcPts val="600"/>
              </a:spcAft>
            </a:pPr>
            <a:r>
              <a:rPr lang="nl-NL" sz="1600" dirty="0">
                <a:solidFill>
                  <a:srgbClr val="616161"/>
                </a:solidFill>
                <a:latin typeface="Verdana" panose="020B0604030504040204" pitchFamily="34" charset="0"/>
                <a:ea typeface="Verdana" panose="020B0604030504040204" pitchFamily="34" charset="0"/>
                <a:cs typeface="+mj-cs"/>
              </a:rPr>
              <a:t>Nederland voor 2050 aardgasvrij </a:t>
            </a:r>
          </a:p>
          <a:p>
            <a:pPr>
              <a:spcBef>
                <a:spcPts val="600"/>
              </a:spcBef>
              <a:spcAft>
                <a:spcPts val="600"/>
              </a:spcAft>
            </a:pPr>
            <a:r>
              <a:rPr lang="nl-NL" sz="1600" dirty="0">
                <a:solidFill>
                  <a:srgbClr val="616161"/>
                </a:solidFill>
                <a:latin typeface="Verdana" panose="020B0604030504040204" pitchFamily="34" charset="0"/>
                <a:ea typeface="Verdana" panose="020B0604030504040204" pitchFamily="34" charset="0"/>
                <a:cs typeface="+mj-cs"/>
              </a:rPr>
              <a:t>Nieuwbouwproject </a:t>
            </a:r>
            <a:r>
              <a:rPr lang="nl-NL" sz="1600" dirty="0" err="1">
                <a:solidFill>
                  <a:srgbClr val="616161"/>
                </a:solidFill>
                <a:latin typeface="Verdana" panose="020B0604030504040204" pitchFamily="34" charset="0"/>
                <a:ea typeface="Verdana" panose="020B0604030504040204" pitchFamily="34" charset="0"/>
                <a:cs typeface="+mj-cs"/>
              </a:rPr>
              <a:t>Zuilense</a:t>
            </a:r>
            <a:r>
              <a:rPr lang="nl-NL" sz="1600" dirty="0">
                <a:solidFill>
                  <a:srgbClr val="616161"/>
                </a:solidFill>
                <a:latin typeface="Verdana" panose="020B0604030504040204" pitchFamily="34" charset="0"/>
                <a:ea typeface="Verdana" panose="020B0604030504040204" pitchFamily="34" charset="0"/>
                <a:cs typeface="+mj-cs"/>
              </a:rPr>
              <a:t> Vecht (tegenover Op Buuren-Dorp) wordt aardgasvrij met behulp van  een Warmte Koude Opslag (WKO)</a:t>
            </a:r>
          </a:p>
          <a:p>
            <a:pPr>
              <a:spcBef>
                <a:spcPts val="600"/>
              </a:spcBef>
              <a:spcAft>
                <a:spcPts val="600"/>
              </a:spcAft>
            </a:pPr>
            <a:r>
              <a:rPr lang="nl-NL" sz="1600" dirty="0">
                <a:solidFill>
                  <a:srgbClr val="616161"/>
                </a:solidFill>
                <a:latin typeface="Verdana" panose="020B0604030504040204" pitchFamily="34" charset="0"/>
                <a:ea typeface="Verdana" panose="020B0604030504040204" pitchFamily="34" charset="0"/>
                <a:cs typeface="+mj-cs"/>
              </a:rPr>
              <a:t>Het is mogelijk de WKO uit te breiden naar Op Buuren-Dorp</a:t>
            </a:r>
          </a:p>
        </p:txBody>
      </p:sp>
      <p:pic>
        <p:nvPicPr>
          <p:cNvPr id="7" name="Picture 2" descr="Op Buuren | Facebook">
            <a:extLst>
              <a:ext uri="{FF2B5EF4-FFF2-40B4-BE49-F238E27FC236}">
                <a16:creationId xmlns:a16="http://schemas.microsoft.com/office/drawing/2014/main" id="{2C8DBC12-53AA-D8F5-153B-F9E02A0F2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5766150"/>
            <a:ext cx="990600"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A41B6186-0DC8-0834-D373-9DF5A23811A0}"/>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A94EF19-54D4-61CA-AD47-57D08B012F43}"/>
              </a:ext>
            </a:extLst>
          </p:cNvPr>
          <p:cNvSpPr txBox="1"/>
          <p:nvPr/>
        </p:nvSpPr>
        <p:spPr>
          <a:xfrm>
            <a:off x="6587132" y="6463506"/>
            <a:ext cx="4766668" cy="261610"/>
          </a:xfrm>
          <a:prstGeom prst="rect">
            <a:avLst/>
          </a:prstGeom>
          <a:noFill/>
        </p:spPr>
        <p:txBody>
          <a:bodyPr wrap="square">
            <a:spAutoFit/>
          </a:bodyPr>
          <a:lstStyle/>
          <a:p>
            <a:r>
              <a:rPr lang="nl-NL" sz="1100" dirty="0">
                <a:solidFill>
                  <a:srgbClr val="616161"/>
                </a:solidFill>
                <a:latin typeface="Verdana" panose="020B0604030504040204" pitchFamily="34" charset="0"/>
                <a:ea typeface="Verdana" panose="020B0604030504040204" pitchFamily="34" charset="0"/>
                <a:cs typeface="+mj-cs"/>
              </a:rPr>
              <a:t>Opbuuren.buurkracht-online.nl | wijkteamopbuuren@gmail.com</a:t>
            </a:r>
          </a:p>
        </p:txBody>
      </p:sp>
      <p:pic>
        <p:nvPicPr>
          <p:cNvPr id="6" name="Afbeelding 5">
            <a:extLst>
              <a:ext uri="{FF2B5EF4-FFF2-40B4-BE49-F238E27FC236}">
                <a16:creationId xmlns:a16="http://schemas.microsoft.com/office/drawing/2014/main" id="{FA108AA4-6DD3-2B8A-18A0-4939BD9F191B}"/>
              </a:ext>
            </a:extLst>
          </p:cNvPr>
          <p:cNvPicPr>
            <a:picLocks noChangeAspect="1"/>
          </p:cNvPicPr>
          <p:nvPr/>
        </p:nvPicPr>
        <p:blipFill>
          <a:blip r:embed="rId3"/>
          <a:stretch>
            <a:fillRect/>
          </a:stretch>
        </p:blipFill>
        <p:spPr>
          <a:xfrm>
            <a:off x="881062" y="3203240"/>
            <a:ext cx="4475136" cy="3429000"/>
          </a:xfrm>
          <a:prstGeom prst="rect">
            <a:avLst/>
          </a:prstGeom>
        </p:spPr>
      </p:pic>
      <p:sp>
        <p:nvSpPr>
          <p:cNvPr id="3" name="Tekstvak 2">
            <a:extLst>
              <a:ext uri="{FF2B5EF4-FFF2-40B4-BE49-F238E27FC236}">
                <a16:creationId xmlns:a16="http://schemas.microsoft.com/office/drawing/2014/main" id="{88D7C148-0D7E-C9D2-D704-1603723F334F}"/>
              </a:ext>
            </a:extLst>
          </p:cNvPr>
          <p:cNvSpPr txBox="1"/>
          <p:nvPr/>
        </p:nvSpPr>
        <p:spPr>
          <a:xfrm>
            <a:off x="5659484" y="4089532"/>
            <a:ext cx="6113416" cy="1477328"/>
          </a:xfrm>
          <a:prstGeom prst="rect">
            <a:avLst/>
          </a:prstGeom>
          <a:noFill/>
        </p:spPr>
        <p:txBody>
          <a:bodyPr wrap="square">
            <a:spAutoFit/>
          </a:bodyPr>
          <a:lstStyle/>
          <a:p>
            <a:pPr>
              <a:spcBef>
                <a:spcPts val="600"/>
              </a:spcBef>
              <a:spcAft>
                <a:spcPts val="600"/>
              </a:spcAft>
            </a:pPr>
            <a:r>
              <a:rPr lang="nl-NL" sz="1800" b="1" i="1" dirty="0">
                <a:solidFill>
                  <a:srgbClr val="616161"/>
                </a:solidFill>
                <a:latin typeface="Verdana" panose="020B0604030504040204" pitchFamily="34" charset="0"/>
                <a:ea typeface="Verdana" panose="020B0604030504040204" pitchFamily="34" charset="0"/>
                <a:cs typeface="+mj-cs"/>
              </a:rPr>
              <a:t>‘De gemeente Stichtse Vecht heeft de wijk gevraagd uit te zoeken of het een (unieke) kans is voor Op Buuren-Dorp om aan te sluiten op de WKO en zo aardgasvrij te worden.’</a:t>
            </a:r>
          </a:p>
        </p:txBody>
      </p:sp>
    </p:spTree>
    <p:extLst>
      <p:ext uri="{BB962C8B-B14F-4D97-AF65-F5344CB8AC3E}">
        <p14:creationId xmlns:p14="http://schemas.microsoft.com/office/powerpoint/2010/main" val="3604319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31CA88-EB9E-D216-88F6-B408C8527CB5}"/>
              </a:ext>
            </a:extLst>
          </p:cNvPr>
          <p:cNvSpPr>
            <a:spLocks noGrp="1"/>
          </p:cNvSpPr>
          <p:nvPr>
            <p:ph type="title"/>
          </p:nvPr>
        </p:nvSpPr>
        <p:spPr>
          <a:xfrm>
            <a:off x="838200" y="252982"/>
            <a:ext cx="10515600" cy="1325563"/>
          </a:xfrm>
        </p:spPr>
        <p:txBody>
          <a:bodyPr>
            <a:normAutofit/>
          </a:bodyPr>
          <a:lstStyle/>
          <a:p>
            <a:r>
              <a:rPr lang="nl-NL" sz="2400" dirty="0">
                <a:solidFill>
                  <a:srgbClr val="616161"/>
                </a:solidFill>
                <a:latin typeface="Verdana" panose="020B0604030504040204" pitchFamily="34" charset="0"/>
                <a:ea typeface="Verdana" panose="020B0604030504040204" pitchFamily="34" charset="0"/>
              </a:rPr>
              <a:t>2. Gelopen proces: samen met het wijkteam van vraag tot gedragen wijkplan</a:t>
            </a:r>
          </a:p>
        </p:txBody>
      </p:sp>
      <p:pic>
        <p:nvPicPr>
          <p:cNvPr id="7" name="Picture 2" descr="Op Buuren | Facebook">
            <a:extLst>
              <a:ext uri="{FF2B5EF4-FFF2-40B4-BE49-F238E27FC236}">
                <a16:creationId xmlns:a16="http://schemas.microsoft.com/office/drawing/2014/main" id="{2C8DBC12-53AA-D8F5-153B-F9E02A0F2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5766150"/>
            <a:ext cx="990600"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A41B6186-0DC8-0834-D373-9DF5A23811A0}"/>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pic>
        <p:nvPicPr>
          <p:cNvPr id="5" name="Afbeelding 4">
            <a:extLst>
              <a:ext uri="{FF2B5EF4-FFF2-40B4-BE49-F238E27FC236}">
                <a16:creationId xmlns:a16="http://schemas.microsoft.com/office/drawing/2014/main" id="{EA8E79E7-2664-7E26-336F-9991F524A9C2}"/>
              </a:ext>
            </a:extLst>
          </p:cNvPr>
          <p:cNvPicPr>
            <a:picLocks noChangeAspect="1"/>
          </p:cNvPicPr>
          <p:nvPr/>
        </p:nvPicPr>
        <p:blipFill>
          <a:blip r:embed="rId3"/>
          <a:stretch>
            <a:fillRect/>
          </a:stretch>
        </p:blipFill>
        <p:spPr>
          <a:xfrm>
            <a:off x="259635" y="2144629"/>
            <a:ext cx="9978212" cy="3088177"/>
          </a:xfrm>
          <a:prstGeom prst="rect">
            <a:avLst/>
          </a:prstGeom>
        </p:spPr>
      </p:pic>
      <p:sp>
        <p:nvSpPr>
          <p:cNvPr id="6" name="Tekstvak 5">
            <a:extLst>
              <a:ext uri="{FF2B5EF4-FFF2-40B4-BE49-F238E27FC236}">
                <a16:creationId xmlns:a16="http://schemas.microsoft.com/office/drawing/2014/main" id="{5B709BE2-3C7D-E120-5EF5-1E9C04AFF44C}"/>
              </a:ext>
            </a:extLst>
          </p:cNvPr>
          <p:cNvSpPr txBox="1"/>
          <p:nvPr/>
        </p:nvSpPr>
        <p:spPr>
          <a:xfrm>
            <a:off x="6587132" y="6463506"/>
            <a:ext cx="4766668" cy="261610"/>
          </a:xfrm>
          <a:prstGeom prst="rect">
            <a:avLst/>
          </a:prstGeom>
          <a:noFill/>
        </p:spPr>
        <p:txBody>
          <a:bodyPr wrap="square">
            <a:spAutoFit/>
          </a:bodyPr>
          <a:lstStyle/>
          <a:p>
            <a:r>
              <a:rPr lang="nl-NL" sz="1100" dirty="0">
                <a:solidFill>
                  <a:srgbClr val="616161"/>
                </a:solidFill>
                <a:latin typeface="Verdana" panose="020B0604030504040204" pitchFamily="34" charset="0"/>
                <a:ea typeface="Verdana" panose="020B0604030504040204" pitchFamily="34" charset="0"/>
                <a:cs typeface="+mj-cs"/>
              </a:rPr>
              <a:t>Opbuuren.buurkracht-online.nl | wijkteamopbuuren@gmail.com</a:t>
            </a:r>
          </a:p>
        </p:txBody>
      </p:sp>
      <p:sp>
        <p:nvSpPr>
          <p:cNvPr id="8" name="Toelichting met pijl omlaag 6">
            <a:extLst>
              <a:ext uri="{FF2B5EF4-FFF2-40B4-BE49-F238E27FC236}">
                <a16:creationId xmlns:a16="http://schemas.microsoft.com/office/drawing/2014/main" id="{A0AF3E6D-3ECC-19F5-A05F-D1BB52F55F56}"/>
              </a:ext>
              <a:ext uri="{C183D7F6-B498-43B3-948B-1728B52AA6E4}">
                <adec:decorative xmlns:adec="http://schemas.microsoft.com/office/drawing/2017/decorative" val="0"/>
              </a:ext>
            </a:extLst>
          </p:cNvPr>
          <p:cNvSpPr/>
          <p:nvPr/>
        </p:nvSpPr>
        <p:spPr>
          <a:xfrm>
            <a:off x="10399003" y="2506240"/>
            <a:ext cx="1456267" cy="1742836"/>
          </a:xfrm>
          <a:prstGeom prst="downArrowCallout">
            <a:avLst/>
          </a:prstGeom>
          <a:solidFill>
            <a:schemeClr val="accent3">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nl-NL" sz="1200" b="1" dirty="0">
                <a:solidFill>
                  <a:srgbClr val="616161"/>
                </a:solidFill>
                <a:latin typeface="Verdana" panose="020B0604030504040204" pitchFamily="34" charset="0"/>
                <a:ea typeface="Verdana" panose="020B0604030504040204" pitchFamily="34" charset="0"/>
                <a:cs typeface="Circular Std Book Italic" panose="020B0604020101020102" pitchFamily="34" charset="77"/>
                <a:sym typeface="Calibri"/>
              </a:rPr>
              <a:t>Aanbestedingsperiode </a:t>
            </a:r>
          </a:p>
          <a:p>
            <a:pPr marL="0" marR="0" indent="0" algn="ctr" defTabSz="914400" rtl="0" fontAlgn="auto" latinLnBrk="0" hangingPunct="0">
              <a:lnSpc>
                <a:spcPct val="100000"/>
              </a:lnSpc>
              <a:spcBef>
                <a:spcPts val="0"/>
              </a:spcBef>
              <a:spcAft>
                <a:spcPts val="0"/>
              </a:spcAft>
              <a:buClrTx/>
              <a:buSzTx/>
              <a:buFontTx/>
              <a:buNone/>
              <a:tabLst/>
            </a:pPr>
            <a:r>
              <a:rPr lang="nl-NL" sz="1200" dirty="0">
                <a:solidFill>
                  <a:srgbClr val="616161"/>
                </a:solidFill>
                <a:latin typeface="Verdana" panose="020B0604030504040204" pitchFamily="34" charset="0"/>
                <a:ea typeface="Verdana" panose="020B0604030504040204" pitchFamily="34" charset="0"/>
                <a:cs typeface="Circular Std Book Italic" panose="020B0604020101020102" pitchFamily="34" charset="77"/>
                <a:sym typeface="Calibri"/>
              </a:rPr>
              <a:t>Gemeente Stichtse Vecht</a:t>
            </a:r>
            <a:endParaRPr kumimoji="0" lang="nl-NL" sz="1200" i="0" u="none" strike="noStrike" cap="none" spc="0" normalizeH="0" baseline="0" dirty="0">
              <a:ln>
                <a:noFill/>
              </a:ln>
              <a:solidFill>
                <a:srgbClr val="616161"/>
              </a:solidFill>
              <a:effectLst/>
              <a:uFillTx/>
              <a:latin typeface="Verdana" panose="020B0604030504040204" pitchFamily="34" charset="0"/>
              <a:ea typeface="Verdana" panose="020B0604030504040204" pitchFamily="34" charset="0"/>
              <a:cs typeface="Circular Std Book Italic" panose="020B0604020101020102" pitchFamily="34" charset="77"/>
              <a:sym typeface="Calibri"/>
            </a:endParaRPr>
          </a:p>
        </p:txBody>
      </p:sp>
      <p:pic>
        <p:nvPicPr>
          <p:cNvPr id="10" name="Afbeelding 9">
            <a:extLst>
              <a:ext uri="{FF2B5EF4-FFF2-40B4-BE49-F238E27FC236}">
                <a16:creationId xmlns:a16="http://schemas.microsoft.com/office/drawing/2014/main" id="{9B1EB02D-49F2-8C00-F085-0404781DB641}"/>
              </a:ext>
            </a:extLst>
          </p:cNvPr>
          <p:cNvPicPr>
            <a:picLocks noChangeAspect="1"/>
          </p:cNvPicPr>
          <p:nvPr/>
        </p:nvPicPr>
        <p:blipFill rotWithShape="1">
          <a:blip r:embed="rId4"/>
          <a:srcRect l="83006"/>
          <a:stretch/>
        </p:blipFill>
        <p:spPr>
          <a:xfrm>
            <a:off x="10430184" y="4298386"/>
            <a:ext cx="1418896" cy="547187"/>
          </a:xfrm>
          <a:prstGeom prst="rect">
            <a:avLst/>
          </a:prstGeom>
        </p:spPr>
      </p:pic>
      <p:sp>
        <p:nvSpPr>
          <p:cNvPr id="11" name="Tekstvak 10">
            <a:extLst>
              <a:ext uri="{FF2B5EF4-FFF2-40B4-BE49-F238E27FC236}">
                <a16:creationId xmlns:a16="http://schemas.microsoft.com/office/drawing/2014/main" id="{1A997C9F-3B10-247B-AAC4-F36E8D441971}"/>
              </a:ext>
            </a:extLst>
          </p:cNvPr>
          <p:cNvSpPr txBox="1"/>
          <p:nvPr/>
        </p:nvSpPr>
        <p:spPr>
          <a:xfrm>
            <a:off x="10304901" y="4812246"/>
            <a:ext cx="1792997" cy="523220"/>
          </a:xfrm>
          <a:prstGeom prst="rect">
            <a:avLst/>
          </a:prstGeom>
          <a:noFill/>
        </p:spPr>
        <p:txBody>
          <a:bodyPr wrap="square" rtlCol="0">
            <a:spAutoFit/>
          </a:bodyPr>
          <a:lstStyle/>
          <a:p>
            <a:r>
              <a:rPr lang="nl-NL" sz="1400" b="1" dirty="0">
                <a:solidFill>
                  <a:srgbClr val="FF6900"/>
                </a:solidFill>
                <a:latin typeface="Verdana" panose="020B0604030504040204" pitchFamily="34" charset="0"/>
                <a:ea typeface="Verdana" panose="020B0604030504040204" pitchFamily="34" charset="0"/>
              </a:rPr>
              <a:t>December 2023 – januari 2024</a:t>
            </a:r>
          </a:p>
        </p:txBody>
      </p:sp>
    </p:spTree>
    <p:extLst>
      <p:ext uri="{BB962C8B-B14F-4D97-AF65-F5344CB8AC3E}">
        <p14:creationId xmlns:p14="http://schemas.microsoft.com/office/powerpoint/2010/main" val="3870768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31CA88-EB9E-D216-88F6-B408C8527CB5}"/>
              </a:ext>
            </a:extLst>
          </p:cNvPr>
          <p:cNvSpPr>
            <a:spLocks noGrp="1"/>
          </p:cNvSpPr>
          <p:nvPr>
            <p:ph type="title"/>
          </p:nvPr>
        </p:nvSpPr>
        <p:spPr/>
        <p:txBody>
          <a:bodyPr>
            <a:normAutofit/>
          </a:bodyPr>
          <a:lstStyle/>
          <a:p>
            <a:r>
              <a:rPr lang="nl-NL" sz="2400" dirty="0">
                <a:solidFill>
                  <a:srgbClr val="616161"/>
                </a:solidFill>
                <a:latin typeface="Verdana" panose="020B0604030504040204" pitchFamily="34" charset="0"/>
                <a:ea typeface="Verdana" panose="020B0604030504040204" pitchFamily="34" charset="0"/>
              </a:rPr>
              <a:t>3. Vier opties voor verduurzaming</a:t>
            </a:r>
          </a:p>
        </p:txBody>
      </p:sp>
      <p:sp>
        <p:nvSpPr>
          <p:cNvPr id="5" name="Tijdelijke aanduiding voor inhoud 4">
            <a:extLst>
              <a:ext uri="{FF2B5EF4-FFF2-40B4-BE49-F238E27FC236}">
                <a16:creationId xmlns:a16="http://schemas.microsoft.com/office/drawing/2014/main" id="{50CBE885-FD79-8580-20C9-0D1D8DB8AF27}"/>
              </a:ext>
            </a:extLst>
          </p:cNvPr>
          <p:cNvSpPr>
            <a:spLocks noGrp="1"/>
          </p:cNvSpPr>
          <p:nvPr>
            <p:ph idx="1"/>
          </p:nvPr>
        </p:nvSpPr>
        <p:spPr>
          <a:xfrm>
            <a:off x="881062" y="1637056"/>
            <a:ext cx="10891838" cy="3510755"/>
          </a:xfrm>
        </p:spPr>
        <p:txBody>
          <a:bodyPr>
            <a:noAutofit/>
          </a:bodyPr>
          <a:lstStyle/>
          <a:p>
            <a:r>
              <a:rPr lang="nl-NL" sz="1800" dirty="0">
                <a:solidFill>
                  <a:srgbClr val="616161"/>
                </a:solidFill>
                <a:latin typeface="Verdana" panose="020B0604030504040204" pitchFamily="34" charset="0"/>
                <a:ea typeface="Verdana" panose="020B0604030504040204" pitchFamily="34" charset="0"/>
              </a:rPr>
              <a:t>Van 15 naar 4 opties:</a:t>
            </a:r>
          </a:p>
          <a:p>
            <a:pPr lvl="1"/>
            <a:r>
              <a:rPr lang="nl-NL" sz="1600" dirty="0">
                <a:solidFill>
                  <a:srgbClr val="616161"/>
                </a:solidFill>
                <a:latin typeface="Verdana" panose="020B0604030504040204" pitchFamily="34" charset="0"/>
                <a:ea typeface="Verdana" panose="020B0604030504040204" pitchFamily="34" charset="0"/>
              </a:rPr>
              <a:t>De criteria waren: technisch, financieel, milieu en impact op omgeving (zie bijlage rapport Sweco </a:t>
            </a:r>
            <a:r>
              <a:rPr lang="nl-NL" sz="1600" dirty="0" err="1">
                <a:solidFill>
                  <a:srgbClr val="616161"/>
                </a:solidFill>
                <a:latin typeface="Verdana" panose="020B0604030504040204" pitchFamily="34" charset="0"/>
                <a:ea typeface="Verdana" panose="020B0604030504040204" pitchFamily="34" charset="0"/>
              </a:rPr>
              <a:t>dd</a:t>
            </a:r>
            <a:r>
              <a:rPr lang="nl-NL" sz="1600" dirty="0">
                <a:solidFill>
                  <a:srgbClr val="616161"/>
                </a:solidFill>
                <a:latin typeface="Verdana" panose="020B0604030504040204" pitchFamily="34" charset="0"/>
                <a:ea typeface="Verdana" panose="020B0604030504040204" pitchFamily="34" charset="0"/>
              </a:rPr>
              <a:t> 30 mei 2023);</a:t>
            </a:r>
          </a:p>
          <a:p>
            <a:pPr lvl="1"/>
            <a:endParaRPr lang="nl-NL" sz="1600" dirty="0">
              <a:solidFill>
                <a:srgbClr val="616161"/>
              </a:solidFill>
              <a:latin typeface="Verdana" panose="020B0604030504040204" pitchFamily="34" charset="0"/>
              <a:ea typeface="Verdana" panose="020B0604030504040204" pitchFamily="34" charset="0"/>
            </a:endParaRPr>
          </a:p>
          <a:p>
            <a:r>
              <a:rPr lang="nl-NL" sz="1800" dirty="0">
                <a:solidFill>
                  <a:srgbClr val="616161"/>
                </a:solidFill>
                <a:latin typeface="Verdana" panose="020B0604030504040204" pitchFamily="34" charset="0"/>
                <a:ea typeface="Verdana" panose="020B0604030504040204" pitchFamily="34" charset="0"/>
              </a:rPr>
              <a:t>De 4 opties zijn:</a:t>
            </a:r>
          </a:p>
          <a:p>
            <a:pPr marL="800100" lvl="1" indent="-342900">
              <a:buFont typeface="+mj-lt"/>
              <a:buAutoNum type="arabicParenR"/>
            </a:pPr>
            <a:r>
              <a:rPr lang="nl-NL" sz="1600" dirty="0">
                <a:solidFill>
                  <a:srgbClr val="616161"/>
                </a:solidFill>
                <a:latin typeface="Verdana" panose="020B0604030504040204" pitchFamily="34" charset="0"/>
                <a:ea typeface="Verdana" panose="020B0604030504040204" pitchFamily="34" charset="0"/>
              </a:rPr>
              <a:t>Individuele warmtepomp per woning = individuele oplossing;</a:t>
            </a:r>
          </a:p>
          <a:p>
            <a:pPr marL="800100" lvl="1" indent="-342900">
              <a:buFont typeface="+mj-lt"/>
              <a:buAutoNum type="arabicParenR"/>
            </a:pPr>
            <a:r>
              <a:rPr lang="nl-NL" sz="1600" dirty="0" err="1">
                <a:solidFill>
                  <a:srgbClr val="616161"/>
                </a:solidFill>
                <a:latin typeface="Verdana" panose="020B0604030504040204" pitchFamily="34" charset="0"/>
                <a:ea typeface="Verdana" panose="020B0604030504040204" pitchFamily="34" charset="0"/>
              </a:rPr>
              <a:t>Bodemlus</a:t>
            </a:r>
            <a:r>
              <a:rPr lang="nl-NL" sz="1600" dirty="0">
                <a:solidFill>
                  <a:srgbClr val="616161"/>
                </a:solidFill>
                <a:latin typeface="Verdana" panose="020B0604030504040204" pitchFamily="34" charset="0"/>
                <a:ea typeface="Verdana" panose="020B0604030504040204" pitchFamily="34" charset="0"/>
              </a:rPr>
              <a:t> op pleinniveau met individuele warmtepomp per woning = semi individuele oplossing;</a:t>
            </a:r>
          </a:p>
          <a:p>
            <a:pPr marL="800100" lvl="1" indent="-342900">
              <a:buFont typeface="+mj-lt"/>
              <a:buAutoNum type="arabicParenR"/>
            </a:pPr>
            <a:r>
              <a:rPr lang="nl-NL" sz="1600" dirty="0">
                <a:solidFill>
                  <a:srgbClr val="616161"/>
                </a:solidFill>
                <a:latin typeface="Verdana" panose="020B0604030504040204" pitchFamily="34" charset="0"/>
                <a:ea typeface="Verdana" panose="020B0604030504040204" pitchFamily="34" charset="0"/>
              </a:rPr>
              <a:t>Warmte-koudeopslag met individuele warmtepomp per woning = collectieve oplossing;</a:t>
            </a:r>
          </a:p>
          <a:p>
            <a:pPr marL="800100" lvl="1" indent="-342900">
              <a:buFont typeface="+mj-lt"/>
              <a:buAutoNum type="arabicParenR"/>
            </a:pPr>
            <a:r>
              <a:rPr lang="nl-NL" sz="1600" dirty="0">
                <a:solidFill>
                  <a:srgbClr val="616161"/>
                </a:solidFill>
                <a:latin typeface="Verdana" panose="020B0604030504040204" pitchFamily="34" charset="0"/>
                <a:ea typeface="Verdana" panose="020B0604030504040204" pitchFamily="34" charset="0"/>
              </a:rPr>
              <a:t>Warmte-koudeopslag met een collectieve warmtepomp = collectieve oplossing.</a:t>
            </a:r>
          </a:p>
        </p:txBody>
      </p:sp>
      <p:pic>
        <p:nvPicPr>
          <p:cNvPr id="7" name="Picture 2" descr="Op Buuren | Facebook">
            <a:extLst>
              <a:ext uri="{FF2B5EF4-FFF2-40B4-BE49-F238E27FC236}">
                <a16:creationId xmlns:a16="http://schemas.microsoft.com/office/drawing/2014/main" id="{2C8DBC12-53AA-D8F5-153B-F9E02A0F2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5766150"/>
            <a:ext cx="990600"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A41B6186-0DC8-0834-D373-9DF5A23811A0}"/>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A94EF19-54D4-61CA-AD47-57D08B012F43}"/>
              </a:ext>
            </a:extLst>
          </p:cNvPr>
          <p:cNvSpPr txBox="1"/>
          <p:nvPr/>
        </p:nvSpPr>
        <p:spPr>
          <a:xfrm>
            <a:off x="6587132" y="6463506"/>
            <a:ext cx="4766668" cy="261610"/>
          </a:xfrm>
          <a:prstGeom prst="rect">
            <a:avLst/>
          </a:prstGeom>
          <a:noFill/>
        </p:spPr>
        <p:txBody>
          <a:bodyPr wrap="square">
            <a:spAutoFit/>
          </a:bodyPr>
          <a:lstStyle/>
          <a:p>
            <a:r>
              <a:rPr lang="nl-NL" sz="1100" dirty="0">
                <a:solidFill>
                  <a:srgbClr val="616161"/>
                </a:solidFill>
                <a:latin typeface="Verdana" panose="020B0604030504040204" pitchFamily="34" charset="0"/>
                <a:ea typeface="Verdana" panose="020B0604030504040204" pitchFamily="34" charset="0"/>
                <a:cs typeface="+mj-cs"/>
              </a:rPr>
              <a:t>Opbuuren.buurkracht-online.nl | wijkteamopbuuren@gmail.com</a:t>
            </a:r>
          </a:p>
        </p:txBody>
      </p:sp>
    </p:spTree>
    <p:extLst>
      <p:ext uri="{BB962C8B-B14F-4D97-AF65-F5344CB8AC3E}">
        <p14:creationId xmlns:p14="http://schemas.microsoft.com/office/powerpoint/2010/main" val="337238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31CA88-EB9E-D216-88F6-B408C8527CB5}"/>
              </a:ext>
            </a:extLst>
          </p:cNvPr>
          <p:cNvSpPr>
            <a:spLocks noGrp="1"/>
          </p:cNvSpPr>
          <p:nvPr>
            <p:ph type="title"/>
          </p:nvPr>
        </p:nvSpPr>
        <p:spPr/>
        <p:txBody>
          <a:bodyPr>
            <a:normAutofit/>
          </a:bodyPr>
          <a:lstStyle/>
          <a:p>
            <a:r>
              <a:rPr lang="nl-NL" sz="2400" dirty="0">
                <a:solidFill>
                  <a:srgbClr val="616161"/>
                </a:solidFill>
                <a:latin typeface="Verdana" panose="020B0604030504040204" pitchFamily="34" charset="0"/>
                <a:ea typeface="Verdana" panose="020B0604030504040204" pitchFamily="34" charset="0"/>
              </a:rPr>
              <a:t>3. Persoonlijk of gezamenlijk te realiseren concepten</a:t>
            </a:r>
          </a:p>
        </p:txBody>
      </p:sp>
      <p:pic>
        <p:nvPicPr>
          <p:cNvPr id="7" name="Picture 2" descr="Op Buuren | Facebook">
            <a:extLst>
              <a:ext uri="{FF2B5EF4-FFF2-40B4-BE49-F238E27FC236}">
                <a16:creationId xmlns:a16="http://schemas.microsoft.com/office/drawing/2014/main" id="{2C8DBC12-53AA-D8F5-153B-F9E02A0F2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5766150"/>
            <a:ext cx="990600"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A41B6186-0DC8-0834-D373-9DF5A23811A0}"/>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A94EF19-54D4-61CA-AD47-57D08B012F43}"/>
              </a:ext>
            </a:extLst>
          </p:cNvPr>
          <p:cNvSpPr txBox="1"/>
          <p:nvPr/>
        </p:nvSpPr>
        <p:spPr>
          <a:xfrm>
            <a:off x="6587132" y="6463506"/>
            <a:ext cx="4766668" cy="261610"/>
          </a:xfrm>
          <a:prstGeom prst="rect">
            <a:avLst/>
          </a:prstGeom>
          <a:noFill/>
        </p:spPr>
        <p:txBody>
          <a:bodyPr wrap="square">
            <a:spAutoFit/>
          </a:bodyPr>
          <a:lstStyle/>
          <a:p>
            <a:r>
              <a:rPr lang="nl-NL" sz="1100" dirty="0">
                <a:solidFill>
                  <a:srgbClr val="616161"/>
                </a:solidFill>
                <a:latin typeface="Verdana" panose="020B0604030504040204" pitchFamily="34" charset="0"/>
                <a:ea typeface="Verdana" panose="020B0604030504040204" pitchFamily="34" charset="0"/>
                <a:cs typeface="+mj-cs"/>
              </a:rPr>
              <a:t>Opbuuren.buurkracht-online.nl | wijkteamopbuuren@gmail.com</a:t>
            </a:r>
          </a:p>
        </p:txBody>
      </p:sp>
      <p:sp>
        <p:nvSpPr>
          <p:cNvPr id="8" name="Boog 7">
            <a:extLst>
              <a:ext uri="{FF2B5EF4-FFF2-40B4-BE49-F238E27FC236}">
                <a16:creationId xmlns:a16="http://schemas.microsoft.com/office/drawing/2014/main" id="{0A76E2E5-E45A-D5B6-4D90-5C00586619FF}"/>
              </a:ext>
            </a:extLst>
          </p:cNvPr>
          <p:cNvSpPr/>
          <p:nvPr/>
        </p:nvSpPr>
        <p:spPr>
          <a:xfrm rot="13125364" flipH="1" flipV="1">
            <a:off x="5402242" y="3739315"/>
            <a:ext cx="1080971" cy="1885812"/>
          </a:xfrm>
          <a:prstGeom prst="arc">
            <a:avLst>
              <a:gd name="adj1" fmla="val 15368754"/>
              <a:gd name="adj2" fmla="val 0"/>
            </a:avLst>
          </a:prstGeom>
          <a:ln cap="r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pic>
        <p:nvPicPr>
          <p:cNvPr id="10" name="Picture 4" descr="Monoblock warmtepomp | Volta Limburg">
            <a:extLst>
              <a:ext uri="{FF2B5EF4-FFF2-40B4-BE49-F238E27FC236}">
                <a16:creationId xmlns:a16="http://schemas.microsoft.com/office/drawing/2014/main" id="{03FBCC4E-6F1D-31D4-3ED4-BB1516A984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42" t="-1" r="33728" b="1"/>
          <a:stretch/>
        </p:blipFill>
        <p:spPr bwMode="auto">
          <a:xfrm>
            <a:off x="1174137" y="3787643"/>
            <a:ext cx="2184918" cy="2179250"/>
          </a:xfrm>
          <a:prstGeom prst="ellipse">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BDDBE9FE-AEF2-3BB6-6096-87E219DC91FC}"/>
              </a:ext>
            </a:extLst>
          </p:cNvPr>
          <p:cNvSpPr txBox="1"/>
          <p:nvPr/>
        </p:nvSpPr>
        <p:spPr>
          <a:xfrm>
            <a:off x="4015160" y="4484651"/>
            <a:ext cx="2184918" cy="2092881"/>
          </a:xfrm>
          <a:prstGeom prst="rect">
            <a:avLst/>
          </a:prstGeom>
          <a:solidFill>
            <a:schemeClr val="bg2"/>
          </a:solidFill>
        </p:spPr>
        <p:txBody>
          <a:bodyPr wrap="square" rtlCol="0">
            <a:spAutoFit/>
          </a:bodyPr>
          <a:lstStyle/>
          <a:p>
            <a:r>
              <a:rPr lang="nl-NL" sz="1000" b="1" dirty="0">
                <a:solidFill>
                  <a:srgbClr val="616161"/>
                </a:solidFill>
                <a:latin typeface="Verdana" panose="020B0604030504040204" pitchFamily="34" charset="0"/>
                <a:ea typeface="Verdana" panose="020B0604030504040204" pitchFamily="34" charset="0"/>
                <a:cs typeface="Verdana" panose="020B0604030504040204" pitchFamily="34" charset="0"/>
              </a:rPr>
              <a:t>De binnen-installatie</a:t>
            </a:r>
          </a:p>
          <a:p>
            <a:r>
              <a:rPr lang="nl-NL" sz="1000" dirty="0">
                <a:solidFill>
                  <a:srgbClr val="616161"/>
                </a:solidFill>
                <a:latin typeface="Verdana" panose="020B0604030504040204" pitchFamily="34" charset="0"/>
                <a:ea typeface="Verdana" panose="020B0604030504040204" pitchFamily="34" charset="0"/>
                <a:cs typeface="Verdana" panose="020B0604030504040204" pitchFamily="34" charset="0"/>
              </a:rPr>
              <a:t>Bij &gt;5 mensen in huis kan het zijn dat een uitbreiding van de binnen installatie wenselijk is. De kast aan de linkerkant in het plaatje is een standaard voorraadvat van 180 liter. De rechter variant is 300 liter boilervat. Afhankelijk van het merk en type zal de kast ernaast moeten staan (!) omdat daar de warmtepomp standaard in zit.</a:t>
            </a:r>
          </a:p>
        </p:txBody>
      </p:sp>
      <p:sp>
        <p:nvSpPr>
          <p:cNvPr id="12" name="Tekstvak 11">
            <a:extLst>
              <a:ext uri="{FF2B5EF4-FFF2-40B4-BE49-F238E27FC236}">
                <a16:creationId xmlns:a16="http://schemas.microsoft.com/office/drawing/2014/main" id="{096F3F6C-47BB-3C8F-1238-9DEFBAB3FD6A}"/>
              </a:ext>
            </a:extLst>
          </p:cNvPr>
          <p:cNvSpPr txBox="1"/>
          <p:nvPr/>
        </p:nvSpPr>
        <p:spPr>
          <a:xfrm>
            <a:off x="221541" y="1559277"/>
            <a:ext cx="2550335" cy="2031325"/>
          </a:xfrm>
          <a:prstGeom prst="rect">
            <a:avLst/>
          </a:prstGeom>
          <a:solidFill>
            <a:schemeClr val="bg2"/>
          </a:solidFill>
          <a:effectLst/>
        </p:spPr>
        <p:txBody>
          <a:bodyPr wrap="square">
            <a:spAutoFit/>
          </a:bodyPr>
          <a:lstStyle/>
          <a:p>
            <a:r>
              <a:rPr lang="nl-NL" b="1" dirty="0">
                <a:solidFill>
                  <a:srgbClr val="616161"/>
                </a:solidFill>
                <a:latin typeface="Verdana" panose="020B0604030504040204" pitchFamily="34" charset="0"/>
                <a:ea typeface="Verdana" panose="020B0604030504040204" pitchFamily="34" charset="0"/>
                <a:cs typeface="+mj-cs"/>
              </a:rPr>
              <a:t>Concept 1 </a:t>
            </a:r>
          </a:p>
          <a:p>
            <a:endParaRPr lang="nl-NL" b="1" dirty="0">
              <a:solidFill>
                <a:srgbClr val="616161"/>
              </a:solidFill>
              <a:latin typeface="Verdana" panose="020B0604030504040204" pitchFamily="34" charset="0"/>
              <a:ea typeface="Verdana" panose="020B0604030504040204" pitchFamily="34" charset="0"/>
              <a:cs typeface="+mj-cs"/>
            </a:endParaRPr>
          </a:p>
          <a:p>
            <a:r>
              <a:rPr lang="nl-NL" sz="1000" dirty="0">
                <a:solidFill>
                  <a:srgbClr val="616161"/>
                </a:solidFill>
                <a:latin typeface="Verdana" panose="020B0604030504040204" pitchFamily="34" charset="0"/>
                <a:ea typeface="Verdana" panose="020B0604030504040204" pitchFamily="34" charset="0"/>
                <a:cs typeface="+mj-cs"/>
              </a:rPr>
              <a:t>Lucht/water warmtepomp buiten die lucht aanzuigt en de temperatuur van die lucht gebruikt om warmte te maken.</a:t>
            </a:r>
          </a:p>
          <a:p>
            <a:r>
              <a:rPr lang="nl-NL" sz="1000" dirty="0">
                <a:solidFill>
                  <a:srgbClr val="616161"/>
                </a:solidFill>
                <a:latin typeface="Verdana" panose="020B0604030504040204" pitchFamily="34" charset="0"/>
                <a:ea typeface="Verdana" panose="020B0604030504040204" pitchFamily="34" charset="0"/>
                <a:cs typeface="+mj-cs"/>
              </a:rPr>
              <a:t>Als het vriest kan hij nog steeds warmte maken, als wordt wel minder efficiënt.</a:t>
            </a:r>
          </a:p>
          <a:p>
            <a:r>
              <a:rPr lang="nl-NL" sz="1000" dirty="0">
                <a:solidFill>
                  <a:srgbClr val="616161"/>
                </a:solidFill>
                <a:latin typeface="Verdana" panose="020B0604030504040204" pitchFamily="34" charset="0"/>
                <a:ea typeface="Verdana" panose="020B0604030504040204" pitchFamily="34" charset="0"/>
                <a:cs typeface="+mj-cs"/>
              </a:rPr>
              <a:t>Naast de buitenunit heb je in dit concept ook een binnen-installatie.</a:t>
            </a:r>
          </a:p>
        </p:txBody>
      </p:sp>
      <p:sp>
        <p:nvSpPr>
          <p:cNvPr id="13" name="Boog 12">
            <a:extLst>
              <a:ext uri="{FF2B5EF4-FFF2-40B4-BE49-F238E27FC236}">
                <a16:creationId xmlns:a16="http://schemas.microsoft.com/office/drawing/2014/main" id="{63451424-1A4E-496E-4D18-B69534ED4D2B}"/>
              </a:ext>
            </a:extLst>
          </p:cNvPr>
          <p:cNvSpPr/>
          <p:nvPr/>
        </p:nvSpPr>
        <p:spPr>
          <a:xfrm rot="18457797">
            <a:off x="3020512" y="3387874"/>
            <a:ext cx="592826" cy="466872"/>
          </a:xfrm>
          <a:prstGeom prst="arc">
            <a:avLst>
              <a:gd name="adj1" fmla="val 15917725"/>
              <a:gd name="adj2" fmla="val 0"/>
            </a:avLst>
          </a:prstGeom>
          <a:ln cap="r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15" name="Picture 6" descr="2023 | Bodemenergie warmtepomp • Warmtepomp-weetjes.nl">
            <a:extLst>
              <a:ext uri="{FF2B5EF4-FFF2-40B4-BE49-F238E27FC236}">
                <a16:creationId xmlns:a16="http://schemas.microsoft.com/office/drawing/2014/main" id="{59EA84C6-688A-4C39-DFF6-190064572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918" y="2870933"/>
            <a:ext cx="1823251" cy="1629876"/>
          </a:xfrm>
          <a:prstGeom prst="ellipse">
            <a:avLst/>
          </a:prstGeom>
          <a:solidFill>
            <a:schemeClr val="tx1">
              <a:lumMod val="60000"/>
              <a:lumOff val="40000"/>
            </a:schemeClr>
          </a:solidFill>
        </p:spPr>
      </p:pic>
      <p:sp>
        <p:nvSpPr>
          <p:cNvPr id="16" name="Tekstvak 15">
            <a:extLst>
              <a:ext uri="{FF2B5EF4-FFF2-40B4-BE49-F238E27FC236}">
                <a16:creationId xmlns:a16="http://schemas.microsoft.com/office/drawing/2014/main" id="{28FAB628-D435-91CA-18C5-D8D5903D2DA8}"/>
              </a:ext>
            </a:extLst>
          </p:cNvPr>
          <p:cNvSpPr txBox="1"/>
          <p:nvPr/>
        </p:nvSpPr>
        <p:spPr>
          <a:xfrm>
            <a:off x="6689318" y="1617568"/>
            <a:ext cx="2286478" cy="2369880"/>
          </a:xfrm>
          <a:prstGeom prst="rect">
            <a:avLst/>
          </a:prstGeom>
          <a:solidFill>
            <a:schemeClr val="bg2"/>
          </a:solidFill>
        </p:spPr>
        <p:txBody>
          <a:bodyPr wrap="square">
            <a:spAutoFit/>
          </a:bodyPr>
          <a:lstStyle/>
          <a:p>
            <a:r>
              <a:rPr lang="nl-NL" b="1" dirty="0">
                <a:solidFill>
                  <a:srgbClr val="616161"/>
                </a:solidFill>
                <a:latin typeface="Verdana" panose="020B0604030504040204" pitchFamily="34" charset="0"/>
                <a:ea typeface="Verdana" panose="020B0604030504040204" pitchFamily="34" charset="0"/>
                <a:cs typeface="+mj-cs"/>
              </a:rPr>
              <a:t>Concept 2</a:t>
            </a:r>
          </a:p>
          <a:p>
            <a:endParaRPr lang="nl-NL" sz="1000" dirty="0">
              <a:solidFill>
                <a:srgbClr val="616161"/>
              </a:solidFill>
              <a:latin typeface="Verdana" panose="020B0604030504040204" pitchFamily="34" charset="0"/>
              <a:ea typeface="Verdana" panose="020B0604030504040204" pitchFamily="34" charset="0"/>
              <a:cs typeface="+mj-cs"/>
            </a:endParaRPr>
          </a:p>
          <a:p>
            <a:r>
              <a:rPr lang="nl-NL" sz="1000" dirty="0">
                <a:solidFill>
                  <a:srgbClr val="616161"/>
                </a:solidFill>
                <a:latin typeface="Verdana" panose="020B0604030504040204" pitchFamily="34" charset="0"/>
                <a:ea typeface="Verdana" panose="020B0604030504040204" pitchFamily="34" charset="0"/>
                <a:cs typeface="+mj-cs"/>
              </a:rPr>
              <a:t>Meerdere gesloten lussen (ca. 150 diep onder de grond) gevuld met 10-12ºC water die worden aangesloten op een binnen installatie die het water opwaardeert naar hogere temperaturen.</a:t>
            </a:r>
          </a:p>
          <a:p>
            <a:endParaRPr lang="nl-NL" sz="1000" dirty="0">
              <a:solidFill>
                <a:srgbClr val="616161"/>
              </a:solidFill>
              <a:latin typeface="Verdana" panose="020B0604030504040204" pitchFamily="34" charset="0"/>
              <a:ea typeface="Verdana" panose="020B0604030504040204" pitchFamily="34" charset="0"/>
              <a:cs typeface="+mj-cs"/>
            </a:endParaRPr>
          </a:p>
          <a:p>
            <a:r>
              <a:rPr lang="nl-NL" sz="1000" dirty="0">
                <a:solidFill>
                  <a:srgbClr val="616161"/>
                </a:solidFill>
                <a:latin typeface="Verdana" panose="020B0604030504040204" pitchFamily="34" charset="0"/>
                <a:ea typeface="Verdana" panose="020B0604030504040204" pitchFamily="34" charset="0"/>
                <a:cs typeface="+mj-cs"/>
              </a:rPr>
              <a:t>Ook hier zit een binnen installatie bij, waarbij hetzelfde principe geldt als in concept 1.</a:t>
            </a:r>
          </a:p>
          <a:p>
            <a:endParaRPr lang="nl-NL" sz="1000" dirty="0">
              <a:solidFill>
                <a:srgbClr val="616161"/>
              </a:solidFill>
              <a:latin typeface="Verdana" panose="020B0604030504040204" pitchFamily="34" charset="0"/>
              <a:ea typeface="Verdana" panose="020B0604030504040204" pitchFamily="34" charset="0"/>
              <a:cs typeface="+mj-cs"/>
            </a:endParaRPr>
          </a:p>
        </p:txBody>
      </p:sp>
      <p:sp>
        <p:nvSpPr>
          <p:cNvPr id="17" name="Boog 16">
            <a:extLst>
              <a:ext uri="{FF2B5EF4-FFF2-40B4-BE49-F238E27FC236}">
                <a16:creationId xmlns:a16="http://schemas.microsoft.com/office/drawing/2014/main" id="{12E3CD42-F852-3E65-3CDB-91974D82A44A}"/>
              </a:ext>
            </a:extLst>
          </p:cNvPr>
          <p:cNvSpPr/>
          <p:nvPr/>
        </p:nvSpPr>
        <p:spPr>
          <a:xfrm rot="18502206" flipH="1">
            <a:off x="8747181" y="2991596"/>
            <a:ext cx="874284" cy="1592094"/>
          </a:xfrm>
          <a:prstGeom prst="arc">
            <a:avLst>
              <a:gd name="adj1" fmla="val 21033124"/>
              <a:gd name="adj2" fmla="val 5465497"/>
            </a:avLst>
          </a:prstGeom>
          <a:ln cap="r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nvGrpSpPr>
          <p:cNvPr id="2" name="Groep 1">
            <a:extLst>
              <a:ext uri="{FF2B5EF4-FFF2-40B4-BE49-F238E27FC236}">
                <a16:creationId xmlns:a16="http://schemas.microsoft.com/office/drawing/2014/main" id="{0727C884-9172-78E4-B441-8C9F802E265F}"/>
              </a:ext>
            </a:extLst>
          </p:cNvPr>
          <p:cNvGrpSpPr/>
          <p:nvPr/>
        </p:nvGrpSpPr>
        <p:grpSpPr>
          <a:xfrm>
            <a:off x="3730686" y="1654445"/>
            <a:ext cx="2667626" cy="2630828"/>
            <a:chOff x="3640997" y="1746687"/>
            <a:chExt cx="2667626" cy="2630828"/>
          </a:xfrm>
        </p:grpSpPr>
        <p:pic>
          <p:nvPicPr>
            <p:cNvPr id="6" name="Picture 2" descr="Voorbeeld van een individuele warmtepomp die aangesloten wordt op laag temperatuur">
              <a:extLst>
                <a:ext uri="{FF2B5EF4-FFF2-40B4-BE49-F238E27FC236}">
                  <a16:creationId xmlns:a16="http://schemas.microsoft.com/office/drawing/2014/main" id="{130B3D5F-7CC0-6471-78A8-5B8E5E46E1E0}"/>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0997" y="1746687"/>
              <a:ext cx="2667626" cy="2630828"/>
            </a:xfrm>
            <a:prstGeom prst="ellipse">
              <a:avLst/>
            </a:prstGeom>
            <a:noFill/>
            <a:extLst>
              <a:ext uri="{909E8E84-426E-40DD-AFC4-6F175D3DCCD1}">
                <a14:hiddenFill xmlns:a14="http://schemas.microsoft.com/office/drawing/2010/main">
                  <a:solidFill>
                    <a:srgbClr val="FFFFFF"/>
                  </a:solidFill>
                </a14:hiddenFill>
              </a:ext>
            </a:extLst>
          </p:spPr>
        </p:pic>
        <p:sp>
          <p:nvSpPr>
            <p:cNvPr id="18" name="Rechthoek 17">
              <a:extLst>
                <a:ext uri="{FF2B5EF4-FFF2-40B4-BE49-F238E27FC236}">
                  <a16:creationId xmlns:a16="http://schemas.microsoft.com/office/drawing/2014/main" id="{1ED56FCB-3102-79E1-13C0-CAB24FA181EA}"/>
                </a:ext>
              </a:extLst>
            </p:cNvPr>
            <p:cNvSpPr/>
            <p:nvPr/>
          </p:nvSpPr>
          <p:spPr>
            <a:xfrm>
              <a:off x="5009950" y="2114706"/>
              <a:ext cx="1062709" cy="2262809"/>
            </a:xfrm>
            <a:custGeom>
              <a:avLst/>
              <a:gdLst>
                <a:gd name="connsiteX0" fmla="*/ 0 w 1062709"/>
                <a:gd name="connsiteY0" fmla="*/ 0 h 2262809"/>
                <a:gd name="connsiteX1" fmla="*/ 520727 w 1062709"/>
                <a:gd name="connsiteY1" fmla="*/ 0 h 2262809"/>
                <a:gd name="connsiteX2" fmla="*/ 1062709 w 1062709"/>
                <a:gd name="connsiteY2" fmla="*/ 0 h 2262809"/>
                <a:gd name="connsiteX3" fmla="*/ 1062709 w 1062709"/>
                <a:gd name="connsiteY3" fmla="*/ 610958 h 2262809"/>
                <a:gd name="connsiteX4" fmla="*/ 1062709 w 1062709"/>
                <a:gd name="connsiteY4" fmla="*/ 1176661 h 2262809"/>
                <a:gd name="connsiteX5" fmla="*/ 1062709 w 1062709"/>
                <a:gd name="connsiteY5" fmla="*/ 1697107 h 2262809"/>
                <a:gd name="connsiteX6" fmla="*/ 1062709 w 1062709"/>
                <a:gd name="connsiteY6" fmla="*/ 2262809 h 2262809"/>
                <a:gd name="connsiteX7" fmla="*/ 531355 w 1062709"/>
                <a:gd name="connsiteY7" fmla="*/ 2262809 h 2262809"/>
                <a:gd name="connsiteX8" fmla="*/ 0 w 1062709"/>
                <a:gd name="connsiteY8" fmla="*/ 2262809 h 2262809"/>
                <a:gd name="connsiteX9" fmla="*/ 0 w 1062709"/>
                <a:gd name="connsiteY9" fmla="*/ 1764991 h 2262809"/>
                <a:gd name="connsiteX10" fmla="*/ 0 w 1062709"/>
                <a:gd name="connsiteY10" fmla="*/ 1221917 h 2262809"/>
                <a:gd name="connsiteX11" fmla="*/ 0 w 1062709"/>
                <a:gd name="connsiteY11" fmla="*/ 678843 h 2262809"/>
                <a:gd name="connsiteX12" fmla="*/ 0 w 1062709"/>
                <a:gd name="connsiteY12" fmla="*/ 0 h 226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09" h="2262809" extrusionOk="0">
                  <a:moveTo>
                    <a:pt x="0" y="0"/>
                  </a:moveTo>
                  <a:cubicBezTo>
                    <a:pt x="130839" y="-21529"/>
                    <a:pt x="332719" y="-3787"/>
                    <a:pt x="520727" y="0"/>
                  </a:cubicBezTo>
                  <a:cubicBezTo>
                    <a:pt x="708735" y="3787"/>
                    <a:pt x="798279" y="-15336"/>
                    <a:pt x="1062709" y="0"/>
                  </a:cubicBezTo>
                  <a:cubicBezTo>
                    <a:pt x="1043155" y="196163"/>
                    <a:pt x="1039364" y="352296"/>
                    <a:pt x="1062709" y="610958"/>
                  </a:cubicBezTo>
                  <a:cubicBezTo>
                    <a:pt x="1086054" y="869620"/>
                    <a:pt x="1090241" y="922654"/>
                    <a:pt x="1062709" y="1176661"/>
                  </a:cubicBezTo>
                  <a:cubicBezTo>
                    <a:pt x="1035177" y="1430668"/>
                    <a:pt x="1065872" y="1522651"/>
                    <a:pt x="1062709" y="1697107"/>
                  </a:cubicBezTo>
                  <a:cubicBezTo>
                    <a:pt x="1059546" y="1871563"/>
                    <a:pt x="1075262" y="2095855"/>
                    <a:pt x="1062709" y="2262809"/>
                  </a:cubicBezTo>
                  <a:cubicBezTo>
                    <a:pt x="949175" y="2262315"/>
                    <a:pt x="660679" y="2237085"/>
                    <a:pt x="531355" y="2262809"/>
                  </a:cubicBezTo>
                  <a:cubicBezTo>
                    <a:pt x="402031" y="2288533"/>
                    <a:pt x="127795" y="2244522"/>
                    <a:pt x="0" y="2262809"/>
                  </a:cubicBezTo>
                  <a:cubicBezTo>
                    <a:pt x="-6062" y="2039001"/>
                    <a:pt x="8851" y="1956138"/>
                    <a:pt x="0" y="1764991"/>
                  </a:cubicBezTo>
                  <a:cubicBezTo>
                    <a:pt x="-8851" y="1573844"/>
                    <a:pt x="-2704" y="1340445"/>
                    <a:pt x="0" y="1221917"/>
                  </a:cubicBezTo>
                  <a:cubicBezTo>
                    <a:pt x="2704" y="1103389"/>
                    <a:pt x="-11625" y="851542"/>
                    <a:pt x="0" y="678843"/>
                  </a:cubicBezTo>
                  <a:cubicBezTo>
                    <a:pt x="11625" y="506144"/>
                    <a:pt x="32092" y="265855"/>
                    <a:pt x="0" y="0"/>
                  </a:cubicBezTo>
                  <a:close/>
                </a:path>
              </a:pathLst>
            </a:custGeom>
            <a:noFill/>
            <a:ln w="22225">
              <a:solidFill>
                <a:schemeClr val="accent1"/>
              </a:solidFill>
              <a:prstDash val="sysDot"/>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9" name="Boog 18">
            <a:extLst>
              <a:ext uri="{FF2B5EF4-FFF2-40B4-BE49-F238E27FC236}">
                <a16:creationId xmlns:a16="http://schemas.microsoft.com/office/drawing/2014/main" id="{C7352BC9-D97E-E5FA-1A1D-674B832FF086}"/>
              </a:ext>
            </a:extLst>
          </p:cNvPr>
          <p:cNvSpPr/>
          <p:nvPr/>
        </p:nvSpPr>
        <p:spPr>
          <a:xfrm rot="15452469" flipH="1">
            <a:off x="545104" y="3207979"/>
            <a:ext cx="1060003" cy="847354"/>
          </a:xfrm>
          <a:prstGeom prst="arc">
            <a:avLst>
              <a:gd name="adj1" fmla="val 15917725"/>
              <a:gd name="adj2" fmla="val 0"/>
            </a:avLst>
          </a:prstGeom>
          <a:ln cap="r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688472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31CA88-EB9E-D216-88F6-B408C8527CB5}"/>
              </a:ext>
            </a:extLst>
          </p:cNvPr>
          <p:cNvSpPr>
            <a:spLocks noGrp="1"/>
          </p:cNvSpPr>
          <p:nvPr>
            <p:ph type="title"/>
          </p:nvPr>
        </p:nvSpPr>
        <p:spPr/>
        <p:txBody>
          <a:bodyPr>
            <a:normAutofit/>
          </a:bodyPr>
          <a:lstStyle/>
          <a:p>
            <a:r>
              <a:rPr lang="nl-NL" sz="2400" dirty="0">
                <a:solidFill>
                  <a:srgbClr val="616161"/>
                </a:solidFill>
                <a:latin typeface="Verdana" panose="020B0604030504040204" pitchFamily="34" charset="0"/>
                <a:ea typeface="Verdana" panose="020B0604030504040204" pitchFamily="34" charset="0"/>
              </a:rPr>
              <a:t>3. Collectieve concepten: aansluiten op WKO </a:t>
            </a:r>
            <a:r>
              <a:rPr lang="nl-NL" sz="2400" dirty="0" err="1">
                <a:solidFill>
                  <a:srgbClr val="616161"/>
                </a:solidFill>
                <a:latin typeface="Verdana" panose="020B0604030504040204" pitchFamily="34" charset="0"/>
                <a:ea typeface="Verdana" panose="020B0604030504040204" pitchFamily="34" charset="0"/>
              </a:rPr>
              <a:t>Zuilense</a:t>
            </a:r>
            <a:r>
              <a:rPr lang="nl-NL" sz="2400" dirty="0">
                <a:solidFill>
                  <a:srgbClr val="616161"/>
                </a:solidFill>
                <a:latin typeface="Verdana" panose="020B0604030504040204" pitchFamily="34" charset="0"/>
                <a:ea typeface="Verdana" panose="020B0604030504040204" pitchFamily="34" charset="0"/>
              </a:rPr>
              <a:t> Vecht</a:t>
            </a:r>
          </a:p>
        </p:txBody>
      </p:sp>
      <p:pic>
        <p:nvPicPr>
          <p:cNvPr id="7" name="Picture 2" descr="Op Buuren | Facebook">
            <a:extLst>
              <a:ext uri="{FF2B5EF4-FFF2-40B4-BE49-F238E27FC236}">
                <a16:creationId xmlns:a16="http://schemas.microsoft.com/office/drawing/2014/main" id="{2C8DBC12-53AA-D8F5-153B-F9E02A0F2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5766150"/>
            <a:ext cx="990600"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A41B6186-0DC8-0834-D373-9DF5A23811A0}"/>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A94EF19-54D4-61CA-AD47-57D08B012F43}"/>
              </a:ext>
            </a:extLst>
          </p:cNvPr>
          <p:cNvSpPr txBox="1"/>
          <p:nvPr/>
        </p:nvSpPr>
        <p:spPr>
          <a:xfrm>
            <a:off x="6587132" y="6463506"/>
            <a:ext cx="4766668" cy="261610"/>
          </a:xfrm>
          <a:prstGeom prst="rect">
            <a:avLst/>
          </a:prstGeom>
          <a:noFill/>
        </p:spPr>
        <p:txBody>
          <a:bodyPr wrap="square">
            <a:spAutoFit/>
          </a:bodyPr>
          <a:lstStyle/>
          <a:p>
            <a:r>
              <a:rPr lang="nl-NL" sz="1100" dirty="0">
                <a:solidFill>
                  <a:srgbClr val="616161"/>
                </a:solidFill>
                <a:latin typeface="Verdana" panose="020B0604030504040204" pitchFamily="34" charset="0"/>
                <a:ea typeface="Verdana" panose="020B0604030504040204" pitchFamily="34" charset="0"/>
                <a:cs typeface="+mj-cs"/>
              </a:rPr>
              <a:t>Opbuuren.buurkracht-online.nl | wijkteamopbuuren@gmail.com</a:t>
            </a:r>
          </a:p>
        </p:txBody>
      </p:sp>
      <p:cxnSp>
        <p:nvCxnSpPr>
          <p:cNvPr id="2" name="Rechte verbindingslijn 1">
            <a:extLst>
              <a:ext uri="{FF2B5EF4-FFF2-40B4-BE49-F238E27FC236}">
                <a16:creationId xmlns:a16="http://schemas.microsoft.com/office/drawing/2014/main" id="{45334540-1588-80A3-4FB5-F1EBF182F245}"/>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C1A13A6E-49ED-BF95-2E2F-1B02BC9A4568}"/>
              </a:ext>
            </a:extLst>
          </p:cNvPr>
          <p:cNvSpPr txBox="1"/>
          <p:nvPr/>
        </p:nvSpPr>
        <p:spPr>
          <a:xfrm>
            <a:off x="377951" y="4517083"/>
            <a:ext cx="2136043" cy="1723549"/>
          </a:xfrm>
          <a:prstGeom prst="rect">
            <a:avLst/>
          </a:prstGeom>
          <a:solidFill>
            <a:schemeClr val="bg2"/>
          </a:solidFill>
        </p:spPr>
        <p:txBody>
          <a:bodyPr wrap="square">
            <a:spAutoFit/>
          </a:bodyPr>
          <a:lstStyle/>
          <a:p>
            <a:r>
              <a:rPr lang="nl-NL" b="1" dirty="0">
                <a:solidFill>
                  <a:srgbClr val="616161"/>
                </a:solidFill>
                <a:latin typeface="Verdana" panose="020B0604030504040204" pitchFamily="34" charset="0"/>
                <a:ea typeface="Verdana" panose="020B0604030504040204" pitchFamily="34" charset="0"/>
                <a:cs typeface="+mj-cs"/>
              </a:rPr>
              <a:t>Concept 3</a:t>
            </a:r>
          </a:p>
          <a:p>
            <a:endParaRPr lang="nl-NL" b="1" dirty="0">
              <a:solidFill>
                <a:srgbClr val="616161"/>
              </a:solidFill>
              <a:latin typeface="Verdana" panose="020B0604030504040204" pitchFamily="34" charset="0"/>
              <a:ea typeface="Verdana" panose="020B0604030504040204" pitchFamily="34" charset="0"/>
              <a:cs typeface="+mj-cs"/>
            </a:endParaRPr>
          </a:p>
          <a:p>
            <a:r>
              <a:rPr lang="nl-NL" sz="1000" dirty="0">
                <a:solidFill>
                  <a:srgbClr val="616161"/>
                </a:solidFill>
                <a:latin typeface="Verdana" panose="020B0604030504040204" pitchFamily="34" charset="0"/>
                <a:ea typeface="Verdana" panose="020B0604030504040204" pitchFamily="34" charset="0"/>
                <a:cs typeface="+mj-cs"/>
              </a:rPr>
              <a:t>Een laag temperatuur netwerk door de wijk van ca. 10ºC. In de woning komt een installatie die de lage temperatuur opwaardeert vergelijkbaar met </a:t>
            </a:r>
            <a:r>
              <a:rPr lang="nl-NL" sz="1000" i="1" dirty="0">
                <a:solidFill>
                  <a:srgbClr val="616161"/>
                </a:solidFill>
                <a:latin typeface="Verdana" panose="020B0604030504040204" pitchFamily="34" charset="0"/>
                <a:ea typeface="Verdana" panose="020B0604030504040204" pitchFamily="34" charset="0"/>
                <a:cs typeface="+mj-cs"/>
              </a:rPr>
              <a:t>concept 1 en 2</a:t>
            </a:r>
            <a:r>
              <a:rPr lang="nl-NL" sz="1000" dirty="0">
                <a:solidFill>
                  <a:srgbClr val="616161"/>
                </a:solidFill>
                <a:latin typeface="Verdana" panose="020B0604030504040204" pitchFamily="34" charset="0"/>
                <a:ea typeface="Verdana" panose="020B0604030504040204" pitchFamily="34" charset="0"/>
                <a:cs typeface="+mj-cs"/>
              </a:rPr>
              <a:t>.</a:t>
            </a:r>
          </a:p>
        </p:txBody>
      </p:sp>
      <p:pic>
        <p:nvPicPr>
          <p:cNvPr id="5" name="Afbeelding 4" descr="Afbeelding met diagram&#10;&#10;Automatisch gegenereerde beschrijving">
            <a:extLst>
              <a:ext uri="{FF2B5EF4-FFF2-40B4-BE49-F238E27FC236}">
                <a16:creationId xmlns:a16="http://schemas.microsoft.com/office/drawing/2014/main" id="{63846A57-7DC4-520D-8E21-6C5D95B10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20" y="1627132"/>
            <a:ext cx="3818423" cy="2247267"/>
          </a:xfrm>
          <a:prstGeom prst="rect">
            <a:avLst/>
          </a:prstGeom>
        </p:spPr>
      </p:pic>
      <p:pic>
        <p:nvPicPr>
          <p:cNvPr id="20" name="Picture 2" descr="Voorbeeld van een individuele warmtepomp die aangesloten wordt op laag temperatuur">
            <a:extLst>
              <a:ext uri="{FF2B5EF4-FFF2-40B4-BE49-F238E27FC236}">
                <a16:creationId xmlns:a16="http://schemas.microsoft.com/office/drawing/2014/main" id="{FF3A1E4C-0CBB-A6C7-11B7-6137EC003D23}"/>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7368" y="3909166"/>
            <a:ext cx="2044824" cy="2016618"/>
          </a:xfrm>
          <a:prstGeom prst="ellipse">
            <a:avLst/>
          </a:prstGeom>
          <a:noFill/>
          <a:extLst>
            <a:ext uri="{909E8E84-426E-40DD-AFC4-6F175D3DCCD1}">
              <a14:hiddenFill xmlns:a14="http://schemas.microsoft.com/office/drawing/2010/main">
                <a:solidFill>
                  <a:srgbClr val="FFFFFF"/>
                </a:solidFill>
              </a14:hiddenFill>
            </a:ext>
          </a:extLst>
        </p:spPr>
      </p:pic>
      <p:sp>
        <p:nvSpPr>
          <p:cNvPr id="21" name="Boog 20">
            <a:extLst>
              <a:ext uri="{FF2B5EF4-FFF2-40B4-BE49-F238E27FC236}">
                <a16:creationId xmlns:a16="http://schemas.microsoft.com/office/drawing/2014/main" id="{A25D8EDD-CCD4-0219-4C0C-EE2AD503C5F8}"/>
              </a:ext>
            </a:extLst>
          </p:cNvPr>
          <p:cNvSpPr/>
          <p:nvPr/>
        </p:nvSpPr>
        <p:spPr>
          <a:xfrm rot="18284775" flipH="1">
            <a:off x="804997" y="3728144"/>
            <a:ext cx="454263" cy="1182591"/>
          </a:xfrm>
          <a:prstGeom prst="arc">
            <a:avLst>
              <a:gd name="adj1" fmla="val 15917725"/>
              <a:gd name="adj2" fmla="val 0"/>
            </a:avLst>
          </a:prstGeom>
          <a:ln cap="r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pic>
        <p:nvPicPr>
          <p:cNvPr id="22" name="Afbeelding 21" descr="Afbeelding met diagram&#10;&#10;Automatisch gegenereerde beschrijving">
            <a:extLst>
              <a:ext uri="{FF2B5EF4-FFF2-40B4-BE49-F238E27FC236}">
                <a16:creationId xmlns:a16="http://schemas.microsoft.com/office/drawing/2014/main" id="{D9AC39B1-56C5-C0CA-DD8C-FDFFB85E23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6405" y="1799305"/>
            <a:ext cx="3979765" cy="2197297"/>
          </a:xfrm>
          <a:prstGeom prst="rect">
            <a:avLst/>
          </a:prstGeom>
        </p:spPr>
      </p:pic>
      <p:pic>
        <p:nvPicPr>
          <p:cNvPr id="23" name="Picture 2" descr="Stadsverwarming (of een warmtenet): hoe werkt dat? | HIER opgewekt">
            <a:extLst>
              <a:ext uri="{FF2B5EF4-FFF2-40B4-BE49-F238E27FC236}">
                <a16:creationId xmlns:a16="http://schemas.microsoft.com/office/drawing/2014/main" id="{BB9F68BC-42E7-BB7B-2799-96EDB074231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342" t="2594" r="18985" b="-2594"/>
          <a:stretch/>
        </p:blipFill>
        <p:spPr bwMode="auto">
          <a:xfrm>
            <a:off x="8573895" y="4070576"/>
            <a:ext cx="2471423" cy="2331253"/>
          </a:xfrm>
          <a:prstGeom prst="ellipse">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B7F582A1-C48E-8635-9DEA-056E04F4EF3D}"/>
              </a:ext>
            </a:extLst>
          </p:cNvPr>
          <p:cNvSpPr txBox="1"/>
          <p:nvPr/>
        </p:nvSpPr>
        <p:spPr>
          <a:xfrm>
            <a:off x="10330112" y="1748168"/>
            <a:ext cx="1742576" cy="2369880"/>
          </a:xfrm>
          <a:prstGeom prst="rect">
            <a:avLst/>
          </a:prstGeom>
          <a:solidFill>
            <a:schemeClr val="bg2"/>
          </a:solidFill>
        </p:spPr>
        <p:txBody>
          <a:bodyPr wrap="square">
            <a:spAutoFit/>
          </a:bodyPr>
          <a:lstStyle/>
          <a:p>
            <a:r>
              <a:rPr lang="nl-NL" b="1" dirty="0">
                <a:solidFill>
                  <a:srgbClr val="616161"/>
                </a:solidFill>
                <a:latin typeface="Verdana" panose="020B0604030504040204" pitchFamily="34" charset="0"/>
                <a:ea typeface="Verdana" panose="020B0604030504040204" pitchFamily="34" charset="0"/>
                <a:cs typeface="+mj-cs"/>
              </a:rPr>
              <a:t>Concept 4. </a:t>
            </a:r>
          </a:p>
          <a:p>
            <a:endParaRPr lang="nl-NL" sz="1000" b="1" dirty="0">
              <a:solidFill>
                <a:srgbClr val="616161"/>
              </a:solidFill>
              <a:latin typeface="Verdana" panose="020B0604030504040204" pitchFamily="34" charset="0"/>
              <a:ea typeface="Verdana" panose="020B0604030504040204" pitchFamily="34" charset="0"/>
              <a:cs typeface="+mj-cs"/>
            </a:endParaRPr>
          </a:p>
          <a:p>
            <a:r>
              <a:rPr lang="nl-NL" sz="1000" dirty="0">
                <a:solidFill>
                  <a:srgbClr val="616161"/>
                </a:solidFill>
                <a:latin typeface="Verdana" panose="020B0604030504040204" pitchFamily="34" charset="0"/>
                <a:ea typeface="Verdana" panose="020B0604030504040204" pitchFamily="34" charset="0"/>
                <a:cs typeface="+mj-cs"/>
              </a:rPr>
              <a:t>Een hoog temperatuur net door de wijk met aanvoer van ca. 50ºC. In de woning komt een </a:t>
            </a:r>
            <a:r>
              <a:rPr lang="nl-NL" sz="1000" dirty="0" err="1">
                <a:solidFill>
                  <a:srgbClr val="616161"/>
                </a:solidFill>
                <a:latin typeface="Verdana" panose="020B0604030504040204" pitchFamily="34" charset="0"/>
                <a:ea typeface="Verdana" panose="020B0604030504040204" pitchFamily="34" charset="0"/>
                <a:cs typeface="+mj-cs"/>
              </a:rPr>
              <a:t>afleverset</a:t>
            </a:r>
            <a:r>
              <a:rPr lang="nl-NL" sz="1000" dirty="0">
                <a:solidFill>
                  <a:srgbClr val="616161"/>
                </a:solidFill>
                <a:latin typeface="Verdana" panose="020B0604030504040204" pitchFamily="34" charset="0"/>
                <a:ea typeface="Verdana" panose="020B0604030504040204" pitchFamily="34" charset="0"/>
                <a:cs typeface="+mj-cs"/>
              </a:rPr>
              <a:t> (zie rechter plaatje) die de aangeleverde warmte meet. Zo’n </a:t>
            </a:r>
            <a:r>
              <a:rPr lang="nl-NL" sz="1000" dirty="0" err="1">
                <a:solidFill>
                  <a:srgbClr val="616161"/>
                </a:solidFill>
                <a:latin typeface="Verdana" panose="020B0604030504040204" pitchFamily="34" charset="0"/>
                <a:ea typeface="Verdana" panose="020B0604030504040204" pitchFamily="34" charset="0"/>
                <a:cs typeface="+mj-cs"/>
              </a:rPr>
              <a:t>afleverset</a:t>
            </a:r>
            <a:r>
              <a:rPr lang="nl-NL" sz="1000" dirty="0">
                <a:solidFill>
                  <a:srgbClr val="616161"/>
                </a:solidFill>
                <a:latin typeface="Verdana" panose="020B0604030504040204" pitchFamily="34" charset="0"/>
                <a:ea typeface="Verdana" panose="020B0604030504040204" pitchFamily="34" charset="0"/>
                <a:cs typeface="+mj-cs"/>
              </a:rPr>
              <a:t> kan op de plek van uw CV ketel hangen en kent vergelijkbare afmetingen.</a:t>
            </a:r>
          </a:p>
        </p:txBody>
      </p:sp>
      <p:sp>
        <p:nvSpPr>
          <p:cNvPr id="25" name="Boog 24">
            <a:extLst>
              <a:ext uri="{FF2B5EF4-FFF2-40B4-BE49-F238E27FC236}">
                <a16:creationId xmlns:a16="http://schemas.microsoft.com/office/drawing/2014/main" id="{C02D99C0-B0D4-DC57-8F26-1F678AC615CA}"/>
              </a:ext>
            </a:extLst>
          </p:cNvPr>
          <p:cNvSpPr/>
          <p:nvPr/>
        </p:nvSpPr>
        <p:spPr>
          <a:xfrm rot="21129031" flipH="1">
            <a:off x="8093770" y="4102172"/>
            <a:ext cx="836399" cy="647524"/>
          </a:xfrm>
          <a:prstGeom prst="arc">
            <a:avLst>
              <a:gd name="adj1" fmla="val 18418947"/>
              <a:gd name="adj2" fmla="val 5265973"/>
            </a:avLst>
          </a:prstGeom>
          <a:ln cap="r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sp>
        <p:nvSpPr>
          <p:cNvPr id="26" name="Boog 25">
            <a:extLst>
              <a:ext uri="{FF2B5EF4-FFF2-40B4-BE49-F238E27FC236}">
                <a16:creationId xmlns:a16="http://schemas.microsoft.com/office/drawing/2014/main" id="{CCAF4A0A-13F7-5C24-F08D-CCE0D4300F9A}"/>
              </a:ext>
            </a:extLst>
          </p:cNvPr>
          <p:cNvSpPr/>
          <p:nvPr/>
        </p:nvSpPr>
        <p:spPr>
          <a:xfrm rot="4035027" flipH="1">
            <a:off x="9042703" y="1778635"/>
            <a:ext cx="720931" cy="2121995"/>
          </a:xfrm>
          <a:prstGeom prst="arc">
            <a:avLst>
              <a:gd name="adj1" fmla="val 16473184"/>
              <a:gd name="adj2" fmla="val 0"/>
            </a:avLst>
          </a:prstGeom>
          <a:ln cap="r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spTree>
    <p:extLst>
      <p:ext uri="{BB962C8B-B14F-4D97-AF65-F5344CB8AC3E}">
        <p14:creationId xmlns:p14="http://schemas.microsoft.com/office/powerpoint/2010/main" val="4123050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31CA88-EB9E-D216-88F6-B408C8527CB5}"/>
              </a:ext>
            </a:extLst>
          </p:cNvPr>
          <p:cNvSpPr>
            <a:spLocks noGrp="1"/>
          </p:cNvSpPr>
          <p:nvPr>
            <p:ph type="title"/>
          </p:nvPr>
        </p:nvSpPr>
        <p:spPr/>
        <p:txBody>
          <a:bodyPr>
            <a:normAutofit/>
          </a:bodyPr>
          <a:lstStyle/>
          <a:p>
            <a:r>
              <a:rPr lang="nl-NL" sz="2400" dirty="0">
                <a:solidFill>
                  <a:srgbClr val="616161"/>
                </a:solidFill>
                <a:latin typeface="Verdana" panose="020B0604030504040204" pitchFamily="34" charset="0"/>
                <a:ea typeface="Verdana" panose="020B0604030504040204" pitchFamily="34" charset="0"/>
              </a:rPr>
              <a:t>4. Vier concepten: financiële uitgangspunten </a:t>
            </a:r>
          </a:p>
        </p:txBody>
      </p:sp>
      <p:pic>
        <p:nvPicPr>
          <p:cNvPr id="7" name="Picture 2" descr="Op Buuren | Facebook">
            <a:extLst>
              <a:ext uri="{FF2B5EF4-FFF2-40B4-BE49-F238E27FC236}">
                <a16:creationId xmlns:a16="http://schemas.microsoft.com/office/drawing/2014/main" id="{2C8DBC12-53AA-D8F5-153B-F9E02A0F2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5766150"/>
            <a:ext cx="990600"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A41B6186-0DC8-0834-D373-9DF5A23811A0}"/>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A94EF19-54D4-61CA-AD47-57D08B012F43}"/>
              </a:ext>
            </a:extLst>
          </p:cNvPr>
          <p:cNvSpPr txBox="1"/>
          <p:nvPr/>
        </p:nvSpPr>
        <p:spPr>
          <a:xfrm>
            <a:off x="6587132" y="6463506"/>
            <a:ext cx="4766668" cy="261610"/>
          </a:xfrm>
          <a:prstGeom prst="rect">
            <a:avLst/>
          </a:prstGeom>
          <a:noFill/>
        </p:spPr>
        <p:txBody>
          <a:bodyPr wrap="square">
            <a:spAutoFit/>
          </a:bodyPr>
          <a:lstStyle/>
          <a:p>
            <a:r>
              <a:rPr lang="nl-NL" sz="1100" dirty="0">
                <a:solidFill>
                  <a:srgbClr val="616161"/>
                </a:solidFill>
                <a:latin typeface="Verdana" panose="020B0604030504040204" pitchFamily="34" charset="0"/>
                <a:ea typeface="Verdana" panose="020B0604030504040204" pitchFamily="34" charset="0"/>
                <a:cs typeface="+mj-cs"/>
              </a:rPr>
              <a:t>Opbuuren.buurkracht-online.nl | wijkteamopbuuren@gmail.com</a:t>
            </a:r>
          </a:p>
        </p:txBody>
      </p:sp>
      <p:cxnSp>
        <p:nvCxnSpPr>
          <p:cNvPr id="2" name="Rechte verbindingslijn 1">
            <a:extLst>
              <a:ext uri="{FF2B5EF4-FFF2-40B4-BE49-F238E27FC236}">
                <a16:creationId xmlns:a16="http://schemas.microsoft.com/office/drawing/2014/main" id="{45334540-1588-80A3-4FB5-F1EBF182F245}"/>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graphicFrame>
        <p:nvGraphicFramePr>
          <p:cNvPr id="3" name="Tabel 3">
            <a:extLst>
              <a:ext uri="{FF2B5EF4-FFF2-40B4-BE49-F238E27FC236}">
                <a16:creationId xmlns:a16="http://schemas.microsoft.com/office/drawing/2014/main" id="{973C845E-54CC-0738-6CB3-E1E46E8B4B5B}"/>
              </a:ext>
            </a:extLst>
          </p:cNvPr>
          <p:cNvGraphicFramePr>
            <a:graphicFrameLocks noGrp="1"/>
          </p:cNvGraphicFramePr>
          <p:nvPr/>
        </p:nvGraphicFramePr>
        <p:xfrm>
          <a:off x="838200" y="1690688"/>
          <a:ext cx="8892000" cy="2560320"/>
        </p:xfrm>
        <a:graphic>
          <a:graphicData uri="http://schemas.openxmlformats.org/drawingml/2006/table">
            <a:tbl>
              <a:tblPr firstRow="1" bandRow="1">
                <a:tableStyleId>{5C22544A-7EE6-4342-B048-85BDC9FD1C3A}</a:tableStyleId>
              </a:tblPr>
              <a:tblGrid>
                <a:gridCol w="3999005">
                  <a:extLst>
                    <a:ext uri="{9D8B030D-6E8A-4147-A177-3AD203B41FA5}">
                      <a16:colId xmlns:a16="http://schemas.microsoft.com/office/drawing/2014/main" val="4285750412"/>
                    </a:ext>
                  </a:extLst>
                </a:gridCol>
                <a:gridCol w="1364995">
                  <a:extLst>
                    <a:ext uri="{9D8B030D-6E8A-4147-A177-3AD203B41FA5}">
                      <a16:colId xmlns:a16="http://schemas.microsoft.com/office/drawing/2014/main" val="1470700394"/>
                    </a:ext>
                  </a:extLst>
                </a:gridCol>
                <a:gridCol w="3528000">
                  <a:extLst>
                    <a:ext uri="{9D8B030D-6E8A-4147-A177-3AD203B41FA5}">
                      <a16:colId xmlns:a16="http://schemas.microsoft.com/office/drawing/2014/main" val="1306705723"/>
                    </a:ext>
                  </a:extLst>
                </a:gridCol>
              </a:tblGrid>
              <a:tr h="0">
                <a:tc>
                  <a:txBody>
                    <a:bodyPr/>
                    <a:lstStyle/>
                    <a:p>
                      <a:r>
                        <a:rPr lang="nl-NL" sz="1200" dirty="0">
                          <a:latin typeface="Verdana" panose="020B0604030504040204" pitchFamily="34" charset="0"/>
                          <a:ea typeface="Verdana" panose="020B0604030504040204" pitchFamily="34" charset="0"/>
                        </a:rPr>
                        <a:t>Onderwerp</a:t>
                      </a:r>
                    </a:p>
                  </a:txBody>
                  <a:tcPr/>
                </a:tc>
                <a:tc>
                  <a:txBody>
                    <a:bodyPr/>
                    <a:lstStyle/>
                    <a:p>
                      <a:r>
                        <a:rPr lang="nl-NL" sz="1200" dirty="0">
                          <a:latin typeface="Verdana" panose="020B0604030504040204" pitchFamily="34" charset="0"/>
                          <a:ea typeface="Verdana" panose="020B0604030504040204" pitchFamily="34" charset="0"/>
                        </a:rPr>
                        <a:t>Waarde</a:t>
                      </a:r>
                    </a:p>
                  </a:txBody>
                  <a:tcPr/>
                </a:tc>
                <a:tc>
                  <a:txBody>
                    <a:bodyPr/>
                    <a:lstStyle/>
                    <a:p>
                      <a:r>
                        <a:rPr lang="nl-NL" sz="1200" dirty="0">
                          <a:latin typeface="Verdana" panose="020B0604030504040204" pitchFamily="34" charset="0"/>
                          <a:ea typeface="Verdana" panose="020B0604030504040204" pitchFamily="34" charset="0"/>
                        </a:rPr>
                        <a:t>Opmerking</a:t>
                      </a:r>
                    </a:p>
                  </a:txBody>
                  <a:tcPr/>
                </a:tc>
                <a:extLst>
                  <a:ext uri="{0D108BD9-81ED-4DB2-BD59-A6C34878D82A}">
                    <a16:rowId xmlns:a16="http://schemas.microsoft.com/office/drawing/2014/main" val="380657272"/>
                  </a:ext>
                </a:extLst>
              </a:tr>
              <a:tr h="0">
                <a:tc>
                  <a:txBody>
                    <a:bodyPr/>
                    <a:lstStyle/>
                    <a:p>
                      <a:r>
                        <a:rPr lang="nl-NL" sz="1200" dirty="0">
                          <a:latin typeface="Verdana" panose="020B0604030504040204" pitchFamily="34" charset="0"/>
                          <a:ea typeface="Verdana" panose="020B0604030504040204" pitchFamily="34" charset="0"/>
                        </a:rPr>
                        <a:t>Participatiegraad WKO</a:t>
                      </a:r>
                    </a:p>
                  </a:txBody>
                  <a:tcPr/>
                </a:tc>
                <a:tc>
                  <a:txBody>
                    <a:bodyPr/>
                    <a:lstStyle/>
                    <a:p>
                      <a:r>
                        <a:rPr lang="nl-NL" sz="1200" dirty="0">
                          <a:latin typeface="Verdana" panose="020B0604030504040204" pitchFamily="34" charset="0"/>
                          <a:ea typeface="Verdana" panose="020B0604030504040204" pitchFamily="34" charset="0"/>
                        </a:rPr>
                        <a:t>80%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Verdana" panose="020B0604030504040204" pitchFamily="34" charset="0"/>
                          <a:ea typeface="Verdana" panose="020B0604030504040204" pitchFamily="34" charset="0"/>
                        </a:rPr>
                        <a:t>Hoeveel % van de woningen doen mee</a:t>
                      </a:r>
                    </a:p>
                  </a:txBody>
                  <a:tcPr/>
                </a:tc>
                <a:extLst>
                  <a:ext uri="{0D108BD9-81ED-4DB2-BD59-A6C34878D82A}">
                    <a16:rowId xmlns:a16="http://schemas.microsoft.com/office/drawing/2014/main" val="3105257665"/>
                  </a:ext>
                </a:extLst>
              </a:tr>
              <a:tr h="0">
                <a:tc>
                  <a:txBody>
                    <a:bodyPr/>
                    <a:lstStyle/>
                    <a:p>
                      <a:r>
                        <a:rPr lang="nl-NL" sz="1200" dirty="0">
                          <a:latin typeface="Verdana" panose="020B0604030504040204" pitchFamily="34" charset="0"/>
                          <a:ea typeface="Verdana" panose="020B0604030504040204" pitchFamily="34" charset="0"/>
                        </a:rPr>
                        <a:t>Participatiegraad bodemlus</a:t>
                      </a:r>
                    </a:p>
                  </a:txBody>
                  <a:tcPr/>
                </a:tc>
                <a:tc>
                  <a:txBody>
                    <a:bodyPr/>
                    <a:lstStyle/>
                    <a:p>
                      <a:r>
                        <a:rPr lang="nl-NL" sz="1200" dirty="0">
                          <a:latin typeface="Verdana" panose="020B0604030504040204" pitchFamily="34" charset="0"/>
                          <a:ea typeface="Verdana" panose="020B0604030504040204" pitchFamily="34" charset="0"/>
                        </a:rPr>
                        <a:t>80%</a:t>
                      </a:r>
                    </a:p>
                  </a:txBody>
                  <a:tcPr/>
                </a:tc>
                <a:tc>
                  <a:txBody>
                    <a:bodyPr/>
                    <a:lstStyle/>
                    <a:p>
                      <a:r>
                        <a:rPr lang="nl-NL" sz="1200" dirty="0">
                          <a:latin typeface="Verdana" panose="020B0604030504040204" pitchFamily="34" charset="0"/>
                          <a:ea typeface="Verdana" panose="020B0604030504040204" pitchFamily="34" charset="0"/>
                        </a:rPr>
                        <a:t>Hoeveel % van de woningen doen mee</a:t>
                      </a:r>
                    </a:p>
                  </a:txBody>
                  <a:tcPr/>
                </a:tc>
                <a:extLst>
                  <a:ext uri="{0D108BD9-81ED-4DB2-BD59-A6C34878D82A}">
                    <a16:rowId xmlns:a16="http://schemas.microsoft.com/office/drawing/2014/main" val="3958219100"/>
                  </a:ext>
                </a:extLst>
              </a:tr>
              <a:tr h="0">
                <a:tc>
                  <a:txBody>
                    <a:bodyPr/>
                    <a:lstStyle/>
                    <a:p>
                      <a:r>
                        <a:rPr lang="nl-NL" sz="1200" dirty="0">
                          <a:latin typeface="Verdana" panose="020B0604030504040204" pitchFamily="34" charset="0"/>
                          <a:ea typeface="Verdana" panose="020B0604030504040204" pitchFamily="34" charset="0"/>
                        </a:rPr>
                        <a:t>Aantal woningen per hofje</a:t>
                      </a:r>
                    </a:p>
                  </a:txBody>
                  <a:tcPr/>
                </a:tc>
                <a:tc>
                  <a:txBody>
                    <a:bodyPr/>
                    <a:lstStyle/>
                    <a:p>
                      <a:r>
                        <a:rPr lang="nl-NL" sz="1200" dirty="0">
                          <a:latin typeface="Verdana" panose="020B0604030504040204" pitchFamily="34" charset="0"/>
                          <a:ea typeface="Verdana" panose="020B0604030504040204" pitchFamily="34" charset="0"/>
                        </a:rPr>
                        <a:t>50</a:t>
                      </a:r>
                    </a:p>
                  </a:txBody>
                  <a:tcPr/>
                </a:tc>
                <a:tc>
                  <a:txBody>
                    <a:bodyPr/>
                    <a:lstStyle/>
                    <a:p>
                      <a:endParaRPr lang="nl-NL" sz="12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3416329773"/>
                  </a:ext>
                </a:extLst>
              </a:tr>
              <a:tr h="0">
                <a:tc>
                  <a:txBody>
                    <a:bodyPr/>
                    <a:lstStyle/>
                    <a:p>
                      <a:r>
                        <a:rPr lang="nl-NL" sz="1200" dirty="0">
                          <a:latin typeface="Verdana" panose="020B0604030504040204" pitchFamily="34" charset="0"/>
                          <a:ea typeface="Verdana" panose="020B0604030504040204" pitchFamily="34" charset="0"/>
                        </a:rPr>
                        <a:t>Elektriciteitsprijs</a:t>
                      </a:r>
                    </a:p>
                  </a:txBody>
                  <a:tcPr/>
                </a:tc>
                <a:tc>
                  <a:txBody>
                    <a:bodyPr/>
                    <a:lstStyle/>
                    <a:p>
                      <a:r>
                        <a:rPr lang="nl-NL" sz="1200" dirty="0">
                          <a:latin typeface="Verdana" panose="020B0604030504040204" pitchFamily="34" charset="0"/>
                          <a:ea typeface="Verdana" panose="020B0604030504040204" pitchFamily="34" charset="0"/>
                        </a:rPr>
                        <a:t>€ 0,40 / kWh</a:t>
                      </a:r>
                    </a:p>
                  </a:txBody>
                  <a:tcPr/>
                </a:tc>
                <a:tc>
                  <a:txBody>
                    <a:bodyPr/>
                    <a:lstStyle/>
                    <a:p>
                      <a:endParaRPr lang="nl-NL" sz="12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3615562088"/>
                  </a:ext>
                </a:extLst>
              </a:tr>
              <a:tr h="0">
                <a:tc>
                  <a:txBody>
                    <a:bodyPr/>
                    <a:lstStyle/>
                    <a:p>
                      <a:r>
                        <a:rPr lang="nl-NL" sz="1200" dirty="0">
                          <a:latin typeface="Verdana" panose="020B0604030504040204" pitchFamily="34" charset="0"/>
                          <a:ea typeface="Verdana" panose="020B0604030504040204" pitchFamily="34" charset="0"/>
                        </a:rPr>
                        <a:t>Gasprijs</a:t>
                      </a:r>
                    </a:p>
                  </a:txBody>
                  <a:tcPr/>
                </a:tc>
                <a:tc>
                  <a:txBody>
                    <a:bodyPr/>
                    <a:lstStyle/>
                    <a:p>
                      <a:r>
                        <a:rPr lang="nl-NL" sz="1200" dirty="0">
                          <a:latin typeface="Verdana" panose="020B0604030504040204" pitchFamily="34" charset="0"/>
                          <a:ea typeface="Verdana" panose="020B0604030504040204" pitchFamily="34" charset="0"/>
                        </a:rPr>
                        <a:t>€ 1,45 </a:t>
                      </a:r>
                      <a:r>
                        <a:rPr lang="nl-NL" sz="1200" kern="1200" dirty="0">
                          <a:solidFill>
                            <a:schemeClr val="dk1"/>
                          </a:solidFill>
                          <a:latin typeface="Verdana" panose="020B0604030504040204" pitchFamily="34" charset="0"/>
                          <a:ea typeface="Verdana" panose="020B0604030504040204" pitchFamily="34" charset="0"/>
                          <a:cs typeface="+mn-cs"/>
                        </a:rPr>
                        <a:t>/ m³</a:t>
                      </a:r>
                    </a:p>
                  </a:txBody>
                  <a:tcPr/>
                </a:tc>
                <a:tc>
                  <a:txBody>
                    <a:bodyPr/>
                    <a:lstStyle/>
                    <a:p>
                      <a:endParaRPr lang="nl-NL" sz="12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3928800086"/>
                  </a:ext>
                </a:extLst>
              </a:tr>
              <a:tr h="0">
                <a:tc>
                  <a:txBody>
                    <a:bodyPr/>
                    <a:lstStyle/>
                    <a:p>
                      <a:r>
                        <a:rPr lang="nl-NL" sz="1200" dirty="0">
                          <a:latin typeface="Verdana" panose="020B0604030504040204" pitchFamily="34" charset="0"/>
                          <a:ea typeface="Verdana" panose="020B0604030504040204" pitchFamily="34" charset="0"/>
                        </a:rPr>
                        <a:t>Inflatie</a:t>
                      </a:r>
                    </a:p>
                  </a:txBody>
                  <a:tcPr/>
                </a:tc>
                <a:tc>
                  <a:txBody>
                    <a:bodyPr/>
                    <a:lstStyle/>
                    <a:p>
                      <a:r>
                        <a:rPr lang="nl-NL" sz="1200" dirty="0">
                          <a:latin typeface="Verdana" panose="020B0604030504040204" pitchFamily="34" charset="0"/>
                          <a:ea typeface="Verdana" panose="020B0604030504040204" pitchFamily="34" charset="0"/>
                        </a:rPr>
                        <a:t>2%</a:t>
                      </a:r>
                    </a:p>
                  </a:txBody>
                  <a:tcPr/>
                </a:tc>
                <a:tc>
                  <a:txBody>
                    <a:bodyPr/>
                    <a:lstStyle/>
                    <a:p>
                      <a:endParaRPr lang="nl-NL" sz="12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891150607"/>
                  </a:ext>
                </a:extLst>
              </a:tr>
              <a:tr h="0">
                <a:tc>
                  <a:txBody>
                    <a:bodyPr/>
                    <a:lstStyle/>
                    <a:p>
                      <a:r>
                        <a:rPr lang="nl-NL" sz="1200" dirty="0">
                          <a:latin typeface="Verdana" panose="020B0604030504040204" pitchFamily="34" charset="0"/>
                          <a:ea typeface="Verdana" panose="020B0604030504040204" pitchFamily="34" charset="0"/>
                        </a:rPr>
                        <a:t>Gemiddelde oppervlakte woning</a:t>
                      </a:r>
                    </a:p>
                  </a:txBody>
                  <a:tcPr/>
                </a:tc>
                <a:tc>
                  <a:txBody>
                    <a:bodyPr/>
                    <a:lstStyle/>
                    <a:p>
                      <a:r>
                        <a:rPr lang="nl-NL" sz="1200" dirty="0">
                          <a:latin typeface="Verdana" panose="020B0604030504040204" pitchFamily="34" charset="0"/>
                          <a:ea typeface="Verdana" panose="020B0604030504040204" pitchFamily="34" charset="0"/>
                        </a:rPr>
                        <a:t>125</a:t>
                      </a:r>
                    </a:p>
                  </a:txBody>
                  <a:tcPr/>
                </a:tc>
                <a:tc>
                  <a:txBody>
                    <a:bodyPr/>
                    <a:lstStyle/>
                    <a:p>
                      <a:r>
                        <a:rPr lang="nl-NL" sz="1200" dirty="0">
                          <a:latin typeface="Verdana" panose="020B0604030504040204" pitchFamily="34" charset="0"/>
                          <a:ea typeface="Verdana" panose="020B0604030504040204" pitchFamily="34" charset="0"/>
                        </a:rPr>
                        <a:t>De gemiddelde oppervlakte is toegepast voor het berekenen van de verschillende kosten per concept. </a:t>
                      </a:r>
                    </a:p>
                  </a:txBody>
                  <a:tcPr/>
                </a:tc>
                <a:extLst>
                  <a:ext uri="{0D108BD9-81ED-4DB2-BD59-A6C34878D82A}">
                    <a16:rowId xmlns:a16="http://schemas.microsoft.com/office/drawing/2014/main" val="2585797788"/>
                  </a:ext>
                </a:extLst>
              </a:tr>
            </a:tbl>
          </a:graphicData>
        </a:graphic>
      </p:graphicFrame>
    </p:spTree>
    <p:extLst>
      <p:ext uri="{BB962C8B-B14F-4D97-AF65-F5344CB8AC3E}">
        <p14:creationId xmlns:p14="http://schemas.microsoft.com/office/powerpoint/2010/main" val="2428525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31CA88-EB9E-D216-88F6-B408C8527CB5}"/>
              </a:ext>
            </a:extLst>
          </p:cNvPr>
          <p:cNvSpPr>
            <a:spLocks noGrp="1"/>
          </p:cNvSpPr>
          <p:nvPr>
            <p:ph type="title"/>
          </p:nvPr>
        </p:nvSpPr>
        <p:spPr/>
        <p:txBody>
          <a:bodyPr>
            <a:normAutofit/>
          </a:bodyPr>
          <a:lstStyle/>
          <a:p>
            <a:r>
              <a:rPr lang="nl-NL" sz="2400" dirty="0">
                <a:solidFill>
                  <a:srgbClr val="616161"/>
                </a:solidFill>
                <a:latin typeface="Verdana" panose="020B0604030504040204" pitchFamily="34" charset="0"/>
                <a:ea typeface="Verdana" panose="020B0604030504040204" pitchFamily="34" charset="0"/>
              </a:rPr>
              <a:t>4. Vier concepten: financiële consequenties</a:t>
            </a:r>
          </a:p>
        </p:txBody>
      </p:sp>
      <p:pic>
        <p:nvPicPr>
          <p:cNvPr id="7" name="Picture 2" descr="Op Buuren | Facebook">
            <a:extLst>
              <a:ext uri="{FF2B5EF4-FFF2-40B4-BE49-F238E27FC236}">
                <a16:creationId xmlns:a16="http://schemas.microsoft.com/office/drawing/2014/main" id="{2C8DBC12-53AA-D8F5-153B-F9E02A0F2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5766150"/>
            <a:ext cx="990600"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A41B6186-0DC8-0834-D373-9DF5A23811A0}"/>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A94EF19-54D4-61CA-AD47-57D08B012F43}"/>
              </a:ext>
            </a:extLst>
          </p:cNvPr>
          <p:cNvSpPr txBox="1"/>
          <p:nvPr/>
        </p:nvSpPr>
        <p:spPr>
          <a:xfrm>
            <a:off x="6587132" y="6463506"/>
            <a:ext cx="4766668" cy="261610"/>
          </a:xfrm>
          <a:prstGeom prst="rect">
            <a:avLst/>
          </a:prstGeom>
          <a:noFill/>
        </p:spPr>
        <p:txBody>
          <a:bodyPr wrap="square">
            <a:spAutoFit/>
          </a:bodyPr>
          <a:lstStyle/>
          <a:p>
            <a:r>
              <a:rPr lang="nl-NL" sz="1100" dirty="0">
                <a:solidFill>
                  <a:srgbClr val="616161"/>
                </a:solidFill>
                <a:latin typeface="Verdana" panose="020B0604030504040204" pitchFamily="34" charset="0"/>
                <a:ea typeface="Verdana" panose="020B0604030504040204" pitchFamily="34" charset="0"/>
                <a:cs typeface="+mj-cs"/>
              </a:rPr>
              <a:t>Opbuuren.buurkracht-online.nl | wijkteamopbuuren@gmail.com</a:t>
            </a:r>
          </a:p>
        </p:txBody>
      </p:sp>
      <p:cxnSp>
        <p:nvCxnSpPr>
          <p:cNvPr id="2" name="Rechte verbindingslijn 1">
            <a:extLst>
              <a:ext uri="{FF2B5EF4-FFF2-40B4-BE49-F238E27FC236}">
                <a16:creationId xmlns:a16="http://schemas.microsoft.com/office/drawing/2014/main" id="{45334540-1588-80A3-4FB5-F1EBF182F245}"/>
              </a:ext>
            </a:extLst>
          </p:cNvPr>
          <p:cNvCxnSpPr/>
          <p:nvPr/>
        </p:nvCxnSpPr>
        <p:spPr>
          <a:xfrm>
            <a:off x="0" y="1425203"/>
            <a:ext cx="12192000" cy="0"/>
          </a:xfrm>
          <a:prstGeom prst="line">
            <a:avLst/>
          </a:prstGeom>
          <a:ln w="57150">
            <a:solidFill>
              <a:srgbClr val="88C1DC"/>
            </a:solidFill>
          </a:ln>
        </p:spPr>
        <p:style>
          <a:lnRef idx="1">
            <a:schemeClr val="accent1"/>
          </a:lnRef>
          <a:fillRef idx="0">
            <a:schemeClr val="accent1"/>
          </a:fillRef>
          <a:effectRef idx="0">
            <a:schemeClr val="accent1"/>
          </a:effectRef>
          <a:fontRef idx="minor">
            <a:schemeClr val="tx1"/>
          </a:fontRef>
        </p:style>
      </p:cxnSp>
      <p:graphicFrame>
        <p:nvGraphicFramePr>
          <p:cNvPr id="5" name="Tabel 3">
            <a:extLst>
              <a:ext uri="{FF2B5EF4-FFF2-40B4-BE49-F238E27FC236}">
                <a16:creationId xmlns:a16="http://schemas.microsoft.com/office/drawing/2014/main" id="{BD75CC7F-B9A0-C152-6432-437AD4B0E3D4}"/>
              </a:ext>
            </a:extLst>
          </p:cNvPr>
          <p:cNvGraphicFramePr>
            <a:graphicFrameLocks noGrp="1"/>
          </p:cNvGraphicFramePr>
          <p:nvPr/>
        </p:nvGraphicFramePr>
        <p:xfrm>
          <a:off x="838199" y="1493596"/>
          <a:ext cx="10867848" cy="3459692"/>
        </p:xfrm>
        <a:graphic>
          <a:graphicData uri="http://schemas.openxmlformats.org/drawingml/2006/table">
            <a:tbl>
              <a:tblPr firstRow="1" bandRow="1">
                <a:tableStyleId>{5C22544A-7EE6-4342-B048-85BDC9FD1C3A}</a:tableStyleId>
              </a:tblPr>
              <a:tblGrid>
                <a:gridCol w="1713323">
                  <a:extLst>
                    <a:ext uri="{9D8B030D-6E8A-4147-A177-3AD203B41FA5}">
                      <a16:colId xmlns:a16="http://schemas.microsoft.com/office/drawing/2014/main" val="4285750412"/>
                    </a:ext>
                  </a:extLst>
                </a:gridCol>
                <a:gridCol w="1830905">
                  <a:extLst>
                    <a:ext uri="{9D8B030D-6E8A-4147-A177-3AD203B41FA5}">
                      <a16:colId xmlns:a16="http://schemas.microsoft.com/office/drawing/2014/main" val="1470700394"/>
                    </a:ext>
                  </a:extLst>
                </a:gridCol>
                <a:gridCol w="1830905">
                  <a:extLst>
                    <a:ext uri="{9D8B030D-6E8A-4147-A177-3AD203B41FA5}">
                      <a16:colId xmlns:a16="http://schemas.microsoft.com/office/drawing/2014/main" val="1306705723"/>
                    </a:ext>
                  </a:extLst>
                </a:gridCol>
                <a:gridCol w="1830905">
                  <a:extLst>
                    <a:ext uri="{9D8B030D-6E8A-4147-A177-3AD203B41FA5}">
                      <a16:colId xmlns:a16="http://schemas.microsoft.com/office/drawing/2014/main" val="2312342306"/>
                    </a:ext>
                  </a:extLst>
                </a:gridCol>
                <a:gridCol w="1830905">
                  <a:extLst>
                    <a:ext uri="{9D8B030D-6E8A-4147-A177-3AD203B41FA5}">
                      <a16:colId xmlns:a16="http://schemas.microsoft.com/office/drawing/2014/main" val="798795489"/>
                    </a:ext>
                  </a:extLst>
                </a:gridCol>
                <a:gridCol w="1830905">
                  <a:extLst>
                    <a:ext uri="{9D8B030D-6E8A-4147-A177-3AD203B41FA5}">
                      <a16:colId xmlns:a16="http://schemas.microsoft.com/office/drawing/2014/main" val="3519753050"/>
                    </a:ext>
                  </a:extLst>
                </a:gridCol>
              </a:tblGrid>
              <a:tr h="990812">
                <a:tc>
                  <a:txBody>
                    <a:bodyPr/>
                    <a:lstStyle/>
                    <a:p>
                      <a:r>
                        <a:rPr lang="nl-NL" sz="1200" dirty="0">
                          <a:latin typeface="Verdana" panose="020B0604030504040204" pitchFamily="34" charset="0"/>
                          <a:ea typeface="Verdana" panose="020B0604030504040204" pitchFamily="34" charset="0"/>
                        </a:rPr>
                        <a:t>Concept</a:t>
                      </a:r>
                    </a:p>
                  </a:txBody>
                  <a:tcPr/>
                </a:tc>
                <a:tc>
                  <a:txBody>
                    <a:bodyPr/>
                    <a:lstStyle/>
                    <a:p>
                      <a:r>
                        <a:rPr lang="nl-NL" sz="1200" dirty="0">
                          <a:latin typeface="Verdana" panose="020B0604030504040204" pitchFamily="34" charset="0"/>
                          <a:ea typeface="Verdana" panose="020B0604030504040204" pitchFamily="34" charset="0"/>
                        </a:rPr>
                        <a:t>Investering incl. subsidie en excl. exploitant / door ACM bepaalde BAK</a:t>
                      </a:r>
                    </a:p>
                  </a:txBody>
                  <a:tcPr/>
                </a:tc>
                <a:tc>
                  <a:txBody>
                    <a:bodyPr/>
                    <a:lstStyle/>
                    <a:p>
                      <a:r>
                        <a:rPr lang="nl-NL" sz="1200" dirty="0">
                          <a:latin typeface="Verdana" panose="020B0604030504040204" pitchFamily="34" charset="0"/>
                          <a:ea typeface="Verdana" panose="020B0604030504040204" pitchFamily="34" charset="0"/>
                        </a:rPr>
                        <a:t>Investering bewoner incl. subsidie</a:t>
                      </a:r>
                    </a:p>
                  </a:txBody>
                  <a:tcPr/>
                </a:tc>
                <a:tc>
                  <a:txBody>
                    <a:bodyPr/>
                    <a:lstStyle/>
                    <a:p>
                      <a:r>
                        <a:rPr lang="nl-NL" sz="1200" dirty="0">
                          <a:latin typeface="Verdana" panose="020B0604030504040204" pitchFamily="34" charset="0"/>
                          <a:ea typeface="Verdana" panose="020B0604030504040204" pitchFamily="34" charset="0"/>
                        </a:rPr>
                        <a:t>Jaarlijkse energiekosten bewoner excl. koeling</a:t>
                      </a:r>
                    </a:p>
                  </a:txBody>
                  <a:tcPr/>
                </a:tc>
                <a:tc>
                  <a:txBody>
                    <a:bodyPr/>
                    <a:lstStyle/>
                    <a:p>
                      <a:r>
                        <a:rPr lang="nl-NL" sz="1200" dirty="0">
                          <a:latin typeface="Verdana" panose="020B0604030504040204" pitchFamily="34" charset="0"/>
                          <a:ea typeface="Verdana" panose="020B0604030504040204" pitchFamily="34" charset="0"/>
                        </a:rPr>
                        <a:t>Jaarlijks onderhoud / vastrecht bewoner</a:t>
                      </a:r>
                    </a:p>
                  </a:txBody>
                  <a:tcPr/>
                </a:tc>
                <a:tc>
                  <a:txBody>
                    <a:bodyPr/>
                    <a:lstStyle/>
                    <a:p>
                      <a:r>
                        <a:rPr lang="nl-NL" sz="1200" dirty="0">
                          <a:latin typeface="Verdana" panose="020B0604030504040204" pitchFamily="34" charset="0"/>
                          <a:ea typeface="Verdana" panose="020B0604030504040204" pitchFamily="34" charset="0"/>
                        </a:rPr>
                        <a:t>Herinvesterings-kosten (uitgangspunt na circa 15 jaar)</a:t>
                      </a:r>
                    </a:p>
                  </a:txBody>
                  <a:tcPr/>
                </a:tc>
                <a:extLst>
                  <a:ext uri="{0D108BD9-81ED-4DB2-BD59-A6C34878D82A}">
                    <a16:rowId xmlns:a16="http://schemas.microsoft.com/office/drawing/2014/main" val="380657272"/>
                  </a:ext>
                </a:extLst>
              </a:tr>
              <a:tr h="0">
                <a:tc>
                  <a:txBody>
                    <a:bodyPr/>
                    <a:lstStyle/>
                    <a:p>
                      <a:r>
                        <a:rPr lang="nl-NL" sz="1200" dirty="0">
                          <a:latin typeface="Verdana" panose="020B0604030504040204" pitchFamily="34" charset="0"/>
                          <a:ea typeface="Verdana" panose="020B0604030504040204" pitchFamily="34" charset="0"/>
                        </a:rPr>
                        <a:t>0. Huidige cv</a:t>
                      </a:r>
                    </a:p>
                  </a:txBody>
                  <a:tcPr/>
                </a:tc>
                <a:tc>
                  <a:txBody>
                    <a:bodyPr/>
                    <a:lstStyle/>
                    <a:p>
                      <a:pPr marL="0" indent="0" algn="r">
                        <a:buFont typeface="Arial" panose="020B0604020202020204" pitchFamily="34" charset="0"/>
                        <a:buNone/>
                      </a:pPr>
                      <a:r>
                        <a:rPr lang="nl-NL" sz="1000" dirty="0">
                          <a:latin typeface="Verdana" panose="020B0604030504040204" pitchFamily="34" charset="0"/>
                          <a:ea typeface="Verdana" panose="020B0604030504040204" pitchFamily="34" charset="0"/>
                        </a:rPr>
                        <a:t>€ 2.500</a:t>
                      </a:r>
                    </a:p>
                  </a:txBody>
                  <a:tcPr/>
                </a:tc>
                <a:tc>
                  <a:txBody>
                    <a:bodyPr/>
                    <a:lstStyle/>
                    <a:p>
                      <a:pPr marL="0" indent="0" algn="r">
                        <a:buFont typeface="Arial" panose="020B0604020202020204" pitchFamily="34" charset="0"/>
                        <a:buNone/>
                      </a:pPr>
                      <a:r>
                        <a:rPr lang="nl-NL" sz="1000" dirty="0">
                          <a:latin typeface="Verdana" panose="020B0604030504040204" pitchFamily="34" charset="0"/>
                          <a:ea typeface="Verdana" panose="020B0604030504040204" pitchFamily="34" charset="0"/>
                        </a:rPr>
                        <a:t>€ 2.500</a:t>
                      </a:r>
                    </a:p>
                  </a:txBody>
                  <a:tcPr/>
                </a:tc>
                <a:tc>
                  <a:txBody>
                    <a:bodyPr/>
                    <a:lstStyle/>
                    <a:p>
                      <a:pPr marL="0" indent="0" algn="r">
                        <a:buFont typeface="Arial" panose="020B0604020202020204" pitchFamily="34" charset="0"/>
                        <a:buNone/>
                      </a:pPr>
                      <a:r>
                        <a:rPr lang="nl-NL" sz="1000" dirty="0">
                          <a:latin typeface="Verdana" panose="020B0604030504040204" pitchFamily="34" charset="0"/>
                          <a:ea typeface="Verdana" panose="020B0604030504040204" pitchFamily="34" charset="0"/>
                        </a:rPr>
                        <a:t>€ 1.230</a:t>
                      </a:r>
                    </a:p>
                  </a:txBody>
                  <a:tcPr/>
                </a:tc>
                <a:tc>
                  <a:txBody>
                    <a:bodyPr/>
                    <a:lstStyle/>
                    <a:p>
                      <a:pPr marL="0" indent="0" algn="r">
                        <a:buFont typeface="Arial" panose="020B0604020202020204" pitchFamily="34" charset="0"/>
                        <a:buNone/>
                      </a:pPr>
                      <a:r>
                        <a:rPr lang="nl-NL" sz="1000" dirty="0">
                          <a:latin typeface="Verdana" panose="020B0604030504040204" pitchFamily="34" charset="0"/>
                          <a:ea typeface="Verdana" panose="020B0604030504040204" pitchFamily="34" charset="0"/>
                        </a:rPr>
                        <a:t>€ 150</a:t>
                      </a:r>
                    </a:p>
                  </a:txBody>
                  <a:tcPr/>
                </a:tc>
                <a:tc>
                  <a:txBody>
                    <a:bodyPr/>
                    <a:lstStyle/>
                    <a:p>
                      <a:pPr marL="0" indent="0" algn="r">
                        <a:buFont typeface="Arial" panose="020B0604020202020204" pitchFamily="34" charset="0"/>
                        <a:buNone/>
                      </a:pPr>
                      <a:r>
                        <a:rPr lang="nl-NL" sz="1000" dirty="0">
                          <a:latin typeface="Verdana" panose="020B0604030504040204" pitchFamily="34" charset="0"/>
                          <a:ea typeface="Verdana" panose="020B0604030504040204" pitchFamily="34" charset="0"/>
                        </a:rPr>
                        <a:t>NVT</a:t>
                      </a:r>
                    </a:p>
                  </a:txBody>
                  <a:tcPr/>
                </a:tc>
                <a:extLst>
                  <a:ext uri="{0D108BD9-81ED-4DB2-BD59-A6C34878D82A}">
                    <a16:rowId xmlns:a16="http://schemas.microsoft.com/office/drawing/2014/main" val="1742849544"/>
                  </a:ext>
                </a:extLst>
              </a:tr>
              <a:tr h="0">
                <a:tc>
                  <a:txBody>
                    <a:bodyPr/>
                    <a:lstStyle/>
                    <a:p>
                      <a:r>
                        <a:rPr lang="nl-NL" sz="1200" dirty="0">
                          <a:latin typeface="Verdana" panose="020B0604030504040204" pitchFamily="34" charset="0"/>
                          <a:ea typeface="Verdana" panose="020B0604030504040204" pitchFamily="34" charset="0"/>
                        </a:rPr>
                        <a:t>1. Individuele warmtepomp</a:t>
                      </a:r>
                    </a:p>
                  </a:txBody>
                  <a:tcPr/>
                </a:tc>
                <a:tc>
                  <a:txBody>
                    <a:bodyPr/>
                    <a:lstStyle/>
                    <a:p>
                      <a:pPr marL="0" indent="0" algn="r">
                        <a:buFont typeface="Arial" panose="020B0604020202020204" pitchFamily="34" charset="0"/>
                        <a:buNone/>
                      </a:pPr>
                      <a:r>
                        <a:rPr lang="nl-NL" sz="1000" dirty="0">
                          <a:latin typeface="Verdana" panose="020B0604030504040204" pitchFamily="34" charset="0"/>
                          <a:ea typeface="Verdana" panose="020B0604030504040204" pitchFamily="34" charset="0"/>
                        </a:rPr>
                        <a:t>€ 7.150</a:t>
                      </a:r>
                    </a:p>
                  </a:txBody>
                  <a:tcPr/>
                </a:tc>
                <a:tc>
                  <a:txBody>
                    <a:bodyPr/>
                    <a:lstStyle/>
                    <a:p>
                      <a:pPr marL="0" indent="0" algn="r">
                        <a:buFont typeface="Arial" panose="020B0604020202020204" pitchFamily="34" charset="0"/>
                        <a:buNone/>
                      </a:pPr>
                      <a:r>
                        <a:rPr lang="nl-NL" sz="1000" dirty="0">
                          <a:latin typeface="Verdana" panose="020B0604030504040204" pitchFamily="34" charset="0"/>
                          <a:ea typeface="Verdana" panose="020B0604030504040204" pitchFamily="34" charset="0"/>
                        </a:rPr>
                        <a:t>€ 7.150</a:t>
                      </a:r>
                    </a:p>
                  </a:txBody>
                  <a:tcPr/>
                </a:tc>
                <a:tc>
                  <a:txBody>
                    <a:bodyPr/>
                    <a:lstStyle/>
                    <a:p>
                      <a:pPr marL="0" indent="0" algn="r">
                        <a:buFont typeface="Arial" panose="020B0604020202020204" pitchFamily="34" charset="0"/>
                        <a:buNone/>
                      </a:pPr>
                      <a:r>
                        <a:rPr lang="nl-NL" sz="1000" dirty="0">
                          <a:latin typeface="Verdana" panose="020B0604030504040204" pitchFamily="34" charset="0"/>
                          <a:ea typeface="Verdana" panose="020B0604030504040204" pitchFamily="34" charset="0"/>
                        </a:rPr>
                        <a:t>€ 1.215</a:t>
                      </a:r>
                    </a:p>
                  </a:txBody>
                  <a:tcPr/>
                </a:tc>
                <a:tc>
                  <a:txBody>
                    <a:bodyPr/>
                    <a:lstStyle/>
                    <a:p>
                      <a:pPr marL="0" indent="0" algn="r">
                        <a:buFont typeface="Arial" panose="020B0604020202020204" pitchFamily="34" charset="0"/>
                        <a:buNone/>
                      </a:pPr>
                      <a:r>
                        <a:rPr lang="nl-NL" sz="1000" dirty="0">
                          <a:latin typeface="Verdana" panose="020B0604030504040204" pitchFamily="34" charset="0"/>
                          <a:ea typeface="Verdana" panose="020B0604030504040204" pitchFamily="34" charset="0"/>
                        </a:rPr>
                        <a:t>€ 200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00" dirty="0">
                          <a:latin typeface="Verdana" panose="020B0604030504040204" pitchFamily="34" charset="0"/>
                          <a:ea typeface="Verdana" panose="020B0604030504040204" pitchFamily="34" charset="0"/>
                        </a:rPr>
                        <a:t>€ 9.500 </a:t>
                      </a:r>
                      <a:r>
                        <a:rPr lang="nl-NL" sz="1000" baseline="30000" dirty="0">
                          <a:latin typeface="Verdana" panose="020B0604030504040204" pitchFamily="34" charset="0"/>
                          <a:ea typeface="Verdana" panose="020B0604030504040204" pitchFamily="34" charset="0"/>
                        </a:rPr>
                        <a:t>2</a:t>
                      </a:r>
                    </a:p>
                    <a:p>
                      <a:pPr marL="0" indent="0" algn="r">
                        <a:buFont typeface="Arial" panose="020B0604020202020204" pitchFamily="34" charset="0"/>
                        <a:buNone/>
                      </a:pPr>
                      <a:endParaRPr lang="nl-NL" sz="10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425515067"/>
                  </a:ext>
                </a:extLst>
              </a:tr>
              <a:tr h="0">
                <a:tc>
                  <a:txBody>
                    <a:bodyPr/>
                    <a:lstStyle/>
                    <a:p>
                      <a:r>
                        <a:rPr lang="nl-NL" sz="1200" dirty="0">
                          <a:latin typeface="Verdana" panose="020B0604030504040204" pitchFamily="34" charset="0"/>
                          <a:ea typeface="Verdana" panose="020B0604030504040204" pitchFamily="34" charset="0"/>
                        </a:rPr>
                        <a:t>2. Bodemlus</a:t>
                      </a:r>
                    </a:p>
                  </a:txBody>
                  <a:tcPr/>
                </a:tc>
                <a:tc>
                  <a:txBody>
                    <a:bodyPr/>
                    <a:lstStyle/>
                    <a:p>
                      <a:pPr marL="0" indent="0" algn="r">
                        <a:buFont typeface="Arial" panose="020B0604020202020204" pitchFamily="34" charset="0"/>
                        <a:buNone/>
                      </a:pPr>
                      <a:r>
                        <a:rPr lang="nl-NL" sz="1000" dirty="0">
                          <a:latin typeface="Verdana" panose="020B0604030504040204" pitchFamily="34" charset="0"/>
                          <a:ea typeface="Verdana" panose="020B0604030504040204" pitchFamily="34" charset="0"/>
                        </a:rPr>
                        <a:t>€ 12.575</a:t>
                      </a:r>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00" dirty="0">
                          <a:latin typeface="Verdana" panose="020B0604030504040204" pitchFamily="34" charset="0"/>
                          <a:ea typeface="Verdana" panose="020B0604030504040204" pitchFamily="34" charset="0"/>
                        </a:rPr>
                        <a:t>€ 12.575</a:t>
                      </a:r>
                    </a:p>
                  </a:txBody>
                  <a:tcPr/>
                </a:tc>
                <a:tc>
                  <a:txBody>
                    <a:bodyPr/>
                    <a:lstStyle/>
                    <a:p>
                      <a:pPr marL="0" indent="0" algn="r">
                        <a:buFont typeface="Arial" panose="020B0604020202020204" pitchFamily="34" charset="0"/>
                        <a:buNone/>
                      </a:pPr>
                      <a:r>
                        <a:rPr lang="nl-NL" sz="1000" dirty="0">
                          <a:latin typeface="Verdana" panose="020B0604030504040204" pitchFamily="34" charset="0"/>
                          <a:ea typeface="Verdana" panose="020B0604030504040204" pitchFamily="34" charset="0"/>
                        </a:rPr>
                        <a:t>€ 1.100</a:t>
                      </a:r>
                    </a:p>
                  </a:txBody>
                  <a:tcPr/>
                </a:tc>
                <a:tc>
                  <a:txBody>
                    <a:bodyPr/>
                    <a:lstStyle/>
                    <a:p>
                      <a:pPr marL="0" indent="0" algn="r">
                        <a:buFont typeface="Arial" panose="020B0604020202020204" pitchFamily="34" charset="0"/>
                        <a:buNone/>
                      </a:pPr>
                      <a:r>
                        <a:rPr lang="nl-NL" sz="1000" dirty="0">
                          <a:latin typeface="Verdana" panose="020B0604030504040204" pitchFamily="34" charset="0"/>
                          <a:ea typeface="Verdana" panose="020B0604030504040204" pitchFamily="34" charset="0"/>
                        </a:rPr>
                        <a:t>€ 200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00" dirty="0">
                          <a:latin typeface="Verdana" panose="020B0604030504040204" pitchFamily="34" charset="0"/>
                          <a:ea typeface="Verdana" panose="020B0604030504040204" pitchFamily="34" charset="0"/>
                        </a:rPr>
                        <a:t>€ 11.000 </a:t>
                      </a:r>
                      <a:r>
                        <a:rPr lang="nl-NL" sz="1000" baseline="30000" dirty="0">
                          <a:latin typeface="Verdana" panose="020B0604030504040204" pitchFamily="34" charset="0"/>
                          <a:ea typeface="Verdana" panose="020B0604030504040204" pitchFamily="34" charset="0"/>
                        </a:rPr>
                        <a:t>2</a:t>
                      </a:r>
                      <a:endParaRPr lang="nl-NL" sz="10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764326976"/>
                  </a:ext>
                </a:extLst>
              </a:tr>
              <a:tr h="0">
                <a:tc>
                  <a:txBody>
                    <a:bodyPr/>
                    <a:lstStyle/>
                    <a:p>
                      <a:r>
                        <a:rPr lang="nl-NL" sz="1200" dirty="0">
                          <a:solidFill>
                            <a:schemeClr val="tx1"/>
                          </a:solidFill>
                          <a:latin typeface="Verdana" panose="020B0604030504040204" pitchFamily="34" charset="0"/>
                          <a:ea typeface="Verdana" panose="020B0604030504040204" pitchFamily="34" charset="0"/>
                        </a:rPr>
                        <a:t>3. WKO met ZLT net (zeer lage temperatuur a 15°C)</a:t>
                      </a:r>
                    </a:p>
                  </a:txBody>
                  <a:tcPr/>
                </a:tc>
                <a:tc>
                  <a:txBody>
                    <a:bodyPr/>
                    <a:lstStyle/>
                    <a:p>
                      <a:pPr marL="0" indent="0" algn="r">
                        <a:buFont typeface="Arial" panose="020B0604020202020204" pitchFamily="34" charset="0"/>
                        <a:buNone/>
                      </a:pPr>
                      <a:r>
                        <a:rPr lang="nl-NL" sz="1000" dirty="0">
                          <a:solidFill>
                            <a:schemeClr val="tx1"/>
                          </a:solidFill>
                          <a:latin typeface="Verdana" panose="020B0604030504040204" pitchFamily="34" charset="0"/>
                          <a:ea typeface="Verdana" panose="020B0604030504040204" pitchFamily="34" charset="0"/>
                        </a:rPr>
                        <a:t>€ 16.605</a:t>
                      </a:r>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00" dirty="0">
                          <a:solidFill>
                            <a:schemeClr val="tx1"/>
                          </a:solidFill>
                          <a:latin typeface="Verdana" panose="020B0604030504040204" pitchFamily="34" charset="0"/>
                          <a:ea typeface="Verdana" panose="020B0604030504040204" pitchFamily="34" charset="0"/>
                        </a:rPr>
                        <a:t>€ 2.010 </a:t>
                      </a:r>
                      <a:r>
                        <a:rPr lang="nl-NL" sz="1000" baseline="30000" dirty="0">
                          <a:solidFill>
                            <a:schemeClr val="tx1"/>
                          </a:solidFill>
                          <a:latin typeface="Verdana" panose="020B0604030504040204" pitchFamily="34" charset="0"/>
                          <a:ea typeface="Verdana" panose="020B0604030504040204" pitchFamily="34" charset="0"/>
                        </a:rPr>
                        <a:t>1</a:t>
                      </a:r>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00" dirty="0">
                          <a:solidFill>
                            <a:schemeClr val="tx1"/>
                          </a:solidFill>
                          <a:latin typeface="Verdana" panose="020B0604030504040204" pitchFamily="34" charset="0"/>
                          <a:ea typeface="Verdana" panose="020B0604030504040204" pitchFamily="34" charset="0"/>
                        </a:rPr>
                        <a:t>€ 1.005</a:t>
                      </a:r>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00" dirty="0">
                          <a:solidFill>
                            <a:schemeClr val="tx1"/>
                          </a:solidFill>
                          <a:latin typeface="Verdana" panose="020B0604030504040204" pitchFamily="34" charset="0"/>
                          <a:ea typeface="Verdana" panose="020B0604030504040204" pitchFamily="34" charset="0"/>
                        </a:rPr>
                        <a:t>€ 500 </a:t>
                      </a:r>
                      <a:r>
                        <a:rPr lang="nl-NL" sz="1000" baseline="30000" dirty="0">
                          <a:solidFill>
                            <a:schemeClr val="tx1"/>
                          </a:solidFill>
                          <a:latin typeface="Verdana" panose="020B0604030504040204" pitchFamily="34" charset="0"/>
                          <a:ea typeface="Verdana" panose="020B0604030504040204" pitchFamily="34" charset="0"/>
                        </a:rPr>
                        <a:t>1</a:t>
                      </a:r>
                      <a:endParaRPr lang="nl-NL" sz="1000" dirty="0">
                        <a:solidFill>
                          <a:schemeClr val="tx1"/>
                        </a:solidFill>
                        <a:latin typeface="Verdana" panose="020B0604030504040204" pitchFamily="34" charset="0"/>
                        <a:ea typeface="Verdana" panose="020B0604030504040204" pitchFamily="34" charset="0"/>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00" dirty="0">
                          <a:solidFill>
                            <a:schemeClr val="tx1"/>
                          </a:solidFill>
                          <a:latin typeface="Verdana" panose="020B0604030504040204" pitchFamily="34" charset="0"/>
                          <a:ea typeface="Verdana" panose="020B0604030504040204" pitchFamily="34" charset="0"/>
                        </a:rPr>
                        <a:t>In tarieven ACM</a:t>
                      </a:r>
                    </a:p>
                  </a:txBody>
                  <a:tcPr/>
                </a:tc>
                <a:extLst>
                  <a:ext uri="{0D108BD9-81ED-4DB2-BD59-A6C34878D82A}">
                    <a16:rowId xmlns:a16="http://schemas.microsoft.com/office/drawing/2014/main" val="667559937"/>
                  </a:ext>
                </a:extLst>
              </a:tr>
              <a:tr h="0">
                <a:tc>
                  <a:txBody>
                    <a:bodyPr/>
                    <a:lstStyle/>
                    <a:p>
                      <a:r>
                        <a:rPr lang="nl-NL" sz="1200" dirty="0">
                          <a:solidFill>
                            <a:schemeClr val="tx1"/>
                          </a:solidFill>
                          <a:latin typeface="Verdana" panose="020B0604030504040204" pitchFamily="34" charset="0"/>
                          <a:ea typeface="Verdana" panose="020B0604030504040204" pitchFamily="34" charset="0"/>
                        </a:rPr>
                        <a:t>4. WKO met LT net (lage temperatuur a 50°C)</a:t>
                      </a:r>
                    </a:p>
                  </a:txBody>
                  <a:tcPr/>
                </a:tc>
                <a:tc>
                  <a:txBody>
                    <a:bodyPr/>
                    <a:lstStyle/>
                    <a:p>
                      <a:pPr marL="0" indent="0" algn="r">
                        <a:buFont typeface="Arial" panose="020B0604020202020204" pitchFamily="34" charset="0"/>
                        <a:buNone/>
                      </a:pPr>
                      <a:r>
                        <a:rPr lang="nl-NL" sz="1000" dirty="0">
                          <a:solidFill>
                            <a:schemeClr val="tx1"/>
                          </a:solidFill>
                          <a:latin typeface="Verdana" panose="020B0604030504040204" pitchFamily="34" charset="0"/>
                          <a:ea typeface="Verdana" panose="020B0604030504040204" pitchFamily="34" charset="0"/>
                        </a:rPr>
                        <a:t>€ 14.700</a:t>
                      </a:r>
                    </a:p>
                  </a:txBody>
                  <a:tcPr/>
                </a:tc>
                <a:tc>
                  <a:txBody>
                    <a:bodyPr/>
                    <a:lstStyle/>
                    <a:p>
                      <a:pPr marL="0" indent="0" algn="r">
                        <a:buFont typeface="Arial" panose="020B0604020202020204" pitchFamily="34" charset="0"/>
                        <a:buNone/>
                      </a:pPr>
                      <a:r>
                        <a:rPr lang="nl-NL" sz="1000" dirty="0">
                          <a:solidFill>
                            <a:schemeClr val="tx1"/>
                          </a:solidFill>
                          <a:latin typeface="Verdana" panose="020B0604030504040204" pitchFamily="34" charset="0"/>
                          <a:ea typeface="Verdana" panose="020B0604030504040204" pitchFamily="34" charset="0"/>
                        </a:rPr>
                        <a:t>€ 2.010 </a:t>
                      </a:r>
                      <a:r>
                        <a:rPr lang="nl-NL" sz="1000" baseline="30000" dirty="0">
                          <a:solidFill>
                            <a:schemeClr val="tx1"/>
                          </a:solidFill>
                          <a:latin typeface="Verdana" panose="020B0604030504040204" pitchFamily="34" charset="0"/>
                          <a:ea typeface="Verdana" panose="020B0604030504040204" pitchFamily="34" charset="0"/>
                        </a:rPr>
                        <a:t>1</a:t>
                      </a:r>
                      <a:endParaRPr lang="nl-NL" sz="1000" dirty="0">
                        <a:solidFill>
                          <a:schemeClr val="tx1"/>
                        </a:solidFill>
                        <a:latin typeface="Verdana" panose="020B0604030504040204" pitchFamily="34" charset="0"/>
                        <a:ea typeface="Verdana" panose="020B0604030504040204" pitchFamily="34" charset="0"/>
                      </a:endParaRPr>
                    </a:p>
                  </a:txBody>
                  <a:tcPr/>
                </a:tc>
                <a:tc>
                  <a:txBody>
                    <a:bodyPr/>
                    <a:lstStyle/>
                    <a:p>
                      <a:pPr marL="0" indent="0" algn="r">
                        <a:buFont typeface="Arial" panose="020B0604020202020204" pitchFamily="34" charset="0"/>
                        <a:buNone/>
                      </a:pPr>
                      <a:r>
                        <a:rPr lang="nl-NL" sz="1000" dirty="0">
                          <a:solidFill>
                            <a:schemeClr val="tx1"/>
                          </a:solidFill>
                          <a:latin typeface="Verdana" panose="020B0604030504040204" pitchFamily="34" charset="0"/>
                          <a:ea typeface="Verdana" panose="020B0604030504040204" pitchFamily="34" charset="0"/>
                        </a:rPr>
                        <a:t>€ 1.270 </a:t>
                      </a:r>
                      <a:r>
                        <a:rPr lang="nl-NL" sz="1000" baseline="30000" dirty="0">
                          <a:solidFill>
                            <a:schemeClr val="tx1"/>
                          </a:solidFill>
                          <a:latin typeface="Verdana" panose="020B0604030504040204" pitchFamily="34" charset="0"/>
                          <a:ea typeface="Verdana" panose="020B0604030504040204" pitchFamily="34" charset="0"/>
                        </a:rPr>
                        <a:t>1</a:t>
                      </a:r>
                      <a:endParaRPr lang="nl-NL" sz="1000" dirty="0">
                        <a:solidFill>
                          <a:schemeClr val="tx1"/>
                        </a:solidFill>
                        <a:latin typeface="Verdana" panose="020B0604030504040204" pitchFamily="34" charset="0"/>
                        <a:ea typeface="Verdana" panose="020B0604030504040204" pitchFamily="34" charset="0"/>
                      </a:endParaRPr>
                    </a:p>
                  </a:txBody>
                  <a:tcPr/>
                </a:tc>
                <a:tc>
                  <a:txBody>
                    <a:bodyPr/>
                    <a:lstStyle/>
                    <a:p>
                      <a:pPr marL="0" indent="0" algn="r">
                        <a:buFont typeface="Arial" panose="020B0604020202020204" pitchFamily="34" charset="0"/>
                        <a:buNone/>
                      </a:pPr>
                      <a:r>
                        <a:rPr lang="nl-NL" sz="1000" dirty="0">
                          <a:solidFill>
                            <a:schemeClr val="tx1"/>
                          </a:solidFill>
                          <a:latin typeface="Verdana" panose="020B0604030504040204" pitchFamily="34" charset="0"/>
                          <a:ea typeface="Verdana" panose="020B0604030504040204" pitchFamily="34" charset="0"/>
                        </a:rPr>
                        <a:t>€ 720 </a:t>
                      </a:r>
                      <a:r>
                        <a:rPr lang="nl-NL" sz="1000" baseline="30000" dirty="0">
                          <a:solidFill>
                            <a:schemeClr val="tx1"/>
                          </a:solidFill>
                          <a:latin typeface="Verdana" panose="020B0604030504040204" pitchFamily="34" charset="0"/>
                          <a:ea typeface="Verdana" panose="020B0604030504040204" pitchFamily="34" charset="0"/>
                        </a:rPr>
                        <a:t>1</a:t>
                      </a:r>
                      <a:endParaRPr lang="nl-NL" sz="1000" dirty="0">
                        <a:solidFill>
                          <a:schemeClr val="tx1"/>
                        </a:solidFill>
                        <a:latin typeface="Verdana" panose="020B0604030504040204" pitchFamily="34" charset="0"/>
                        <a:ea typeface="Verdana" panose="020B0604030504040204" pitchFamily="34" charset="0"/>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00" dirty="0">
                          <a:solidFill>
                            <a:schemeClr val="tx1"/>
                          </a:solidFill>
                          <a:latin typeface="Verdana" panose="020B0604030504040204" pitchFamily="34" charset="0"/>
                          <a:ea typeface="Verdana" panose="020B0604030504040204" pitchFamily="34" charset="0"/>
                        </a:rPr>
                        <a:t>In tarieven ACM</a:t>
                      </a:r>
                    </a:p>
                    <a:p>
                      <a:pPr marL="0" indent="0" algn="r">
                        <a:buFont typeface="Arial" panose="020B0604020202020204" pitchFamily="34" charset="0"/>
                        <a:buNone/>
                      </a:pPr>
                      <a:endParaRPr lang="nl-NL" sz="1000" dirty="0">
                        <a:solidFill>
                          <a:schemeClr val="tx1"/>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409031090"/>
                  </a:ext>
                </a:extLst>
              </a:tr>
            </a:tbl>
          </a:graphicData>
        </a:graphic>
      </p:graphicFrame>
      <p:sp>
        <p:nvSpPr>
          <p:cNvPr id="3" name="Tekstvak 2">
            <a:extLst>
              <a:ext uri="{FF2B5EF4-FFF2-40B4-BE49-F238E27FC236}">
                <a16:creationId xmlns:a16="http://schemas.microsoft.com/office/drawing/2014/main" id="{441472B2-4B79-5EFC-A381-0910E309AAC0}"/>
              </a:ext>
            </a:extLst>
          </p:cNvPr>
          <p:cNvSpPr txBox="1"/>
          <p:nvPr/>
        </p:nvSpPr>
        <p:spPr>
          <a:xfrm>
            <a:off x="838199" y="4945277"/>
            <a:ext cx="10867846" cy="1384995"/>
          </a:xfrm>
          <a:prstGeom prst="rect">
            <a:avLst/>
          </a:prstGeom>
          <a:noFill/>
        </p:spPr>
        <p:txBody>
          <a:bodyPr wrap="square" rtlCol="0">
            <a:spAutoFit/>
          </a:bodyPr>
          <a:lstStyle/>
          <a:p>
            <a:pPr marL="285750" indent="-285750">
              <a:buFont typeface="Arial" panose="020B0604020202020204" pitchFamily="34" charset="0"/>
              <a:buChar char="•"/>
            </a:pPr>
            <a:r>
              <a:rPr lang="nl-NL" sz="1200" dirty="0"/>
              <a:t>initiële Bijdrage Aansluit Kosten (BAK) die de bewoner eenmalig verschuldigd is om te kunnen aansluiten op het warmtenet</a:t>
            </a:r>
          </a:p>
          <a:p>
            <a:pPr marL="285750" indent="-285750">
              <a:buFont typeface="Arial" panose="020B0604020202020204" pitchFamily="34" charset="0"/>
              <a:buChar char="•"/>
            </a:pPr>
            <a:r>
              <a:rPr lang="nl-NL" sz="1200" dirty="0"/>
              <a:t>ACM (Autoriteit Consument &amp; Markt) bepaalt de jaarlijkse kosten en BAK die een exploitant maximaal in rekening mag brengen aan de bewoner</a:t>
            </a:r>
          </a:p>
          <a:p>
            <a:pPr marL="285750" indent="-285750">
              <a:buFont typeface="Arial" panose="020B0604020202020204" pitchFamily="34" charset="0"/>
              <a:buChar char="•"/>
            </a:pPr>
            <a:r>
              <a:rPr lang="nl-NL" sz="1200" dirty="0"/>
              <a:t>Jaarlijkse onderhoudskosten zijn bij concept 3 en 4 hoger in vergelijking met andere concepten door de bijdrage aan de exploitant voor het gebruik maken van het warmtenet</a:t>
            </a:r>
          </a:p>
          <a:p>
            <a:pPr marL="285750" indent="-285750">
              <a:buFont typeface="Arial" panose="020B0604020202020204" pitchFamily="34" charset="0"/>
              <a:buChar char="•"/>
            </a:pPr>
            <a:endParaRPr lang="nl-NL" sz="1200" dirty="0"/>
          </a:p>
          <a:p>
            <a:r>
              <a:rPr lang="nl-NL" sz="1200" baseline="30000" dirty="0">
                <a:latin typeface="Verdana" panose="020B0604030504040204" pitchFamily="34" charset="0"/>
                <a:ea typeface="Verdana" panose="020B0604030504040204" pitchFamily="34" charset="0"/>
              </a:rPr>
              <a:t>1 </a:t>
            </a:r>
            <a:r>
              <a:rPr lang="nl-NL" sz="1200" dirty="0"/>
              <a:t>Door ACM bepaalde maximale tarieven</a:t>
            </a:r>
          </a:p>
          <a:p>
            <a:r>
              <a:rPr lang="nl-NL" sz="1200" baseline="30000" dirty="0">
                <a:latin typeface="Verdana" panose="020B0604030504040204" pitchFamily="34" charset="0"/>
                <a:ea typeface="Verdana" panose="020B0604030504040204" pitchFamily="34" charset="0"/>
              </a:rPr>
              <a:t>2 </a:t>
            </a:r>
            <a:r>
              <a:rPr lang="nl-NL" sz="1200" dirty="0"/>
              <a:t>Prijspeil heden</a:t>
            </a:r>
            <a:endParaRPr lang="nl-NL" sz="1400" dirty="0"/>
          </a:p>
        </p:txBody>
      </p:sp>
    </p:spTree>
    <p:extLst>
      <p:ext uri="{BB962C8B-B14F-4D97-AF65-F5344CB8AC3E}">
        <p14:creationId xmlns:p14="http://schemas.microsoft.com/office/powerpoint/2010/main" val="206118217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1476</Words>
  <Application>Microsoft Office PowerPoint</Application>
  <PresentationFormat>Breedbeeld</PresentationFormat>
  <Paragraphs>163</Paragraphs>
  <Slides>15</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Arial</vt:lpstr>
      <vt:lpstr>Calibri</vt:lpstr>
      <vt:lpstr>Calibri Light</vt:lpstr>
      <vt:lpstr>Verdana</vt:lpstr>
      <vt:lpstr>Kantoorthema</vt:lpstr>
      <vt:lpstr>Wijkplan OpBuuren </vt:lpstr>
      <vt:lpstr>Wat we gaan behandelen</vt:lpstr>
      <vt:lpstr>1. Context en vraagstelling</vt:lpstr>
      <vt:lpstr>2. Gelopen proces: samen met het wijkteam van vraag tot gedragen wijkplan</vt:lpstr>
      <vt:lpstr>3. Vier opties voor verduurzaming</vt:lpstr>
      <vt:lpstr>3. Persoonlijk of gezamenlijk te realiseren concepten</vt:lpstr>
      <vt:lpstr>3. Collectieve concepten: aansluiten op WKO Zuilense Vecht</vt:lpstr>
      <vt:lpstr>4. Vier concepten: financiële uitgangspunten </vt:lpstr>
      <vt:lpstr>4. Vier concepten: financiële consequenties</vt:lpstr>
      <vt:lpstr>4. Algemene financiële aandachtspunten bij uitwerking</vt:lpstr>
      <vt:lpstr>5. Conclusie en advies</vt:lpstr>
      <vt:lpstr>5. Conclusie en advies</vt:lpstr>
      <vt:lpstr>6. Het vervolg</vt:lpstr>
      <vt:lpstr>Vragen?</vt:lpstr>
      <vt:lpstr>4. Financiële aandachtspunten: extra kosten voor bewoners (niet voor iedereen en voor elk concept noodzakelijk)</vt:lpstr>
    </vt:vector>
  </TitlesOfParts>
  <Company>Rabobank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Geluk, M (Michel)</dc:creator>
  <cp:lastModifiedBy>Jos Morren</cp:lastModifiedBy>
  <cp:revision>35</cp:revision>
  <dcterms:created xsi:type="dcterms:W3CDTF">2023-03-09T13:16:46Z</dcterms:created>
  <dcterms:modified xsi:type="dcterms:W3CDTF">2023-06-28T17:11:22Z</dcterms:modified>
</cp:coreProperties>
</file>