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4" r:id="rId6"/>
    <p:sldId id="270" r:id="rId7"/>
    <p:sldId id="280" r:id="rId8"/>
    <p:sldId id="1337" r:id="rId9"/>
    <p:sldId id="1334" r:id="rId10"/>
    <p:sldId id="271" r:id="rId11"/>
    <p:sldId id="1335" r:id="rId12"/>
    <p:sldId id="1336" r:id="rId13"/>
    <p:sldId id="279" r:id="rId14"/>
    <p:sldId id="258" r:id="rId15"/>
    <p:sldId id="257" r:id="rId16"/>
    <p:sldId id="283" r:id="rId17"/>
    <p:sldId id="318" r:id="rId18"/>
    <p:sldId id="1339" r:id="rId19"/>
    <p:sldId id="326" r:id="rId20"/>
    <p:sldId id="320" r:id="rId21"/>
    <p:sldId id="324" r:id="rId22"/>
    <p:sldId id="325" r:id="rId23"/>
    <p:sldId id="323" r:id="rId24"/>
    <p:sldId id="276" r:id="rId25"/>
    <p:sldId id="1338" r:id="rId26"/>
    <p:sldId id="1340" r:id="rId27"/>
    <p:sldId id="259" r:id="rId28"/>
    <p:sldId id="277" r:id="rId29"/>
  </p:sldIdLst>
  <p:sldSz cx="12192000" cy="6858000"/>
  <p:notesSz cx="6858000" cy="9144000"/>
  <p:embeddedFontLs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Helvetica Neue" panose="02000503000000020004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ardsectie" id="{E2FC6063-1615-0C41-BE74-990982379414}">
          <p14:sldIdLst>
            <p14:sldId id="256"/>
            <p14:sldId id="264"/>
            <p14:sldId id="270"/>
            <p14:sldId id="280"/>
            <p14:sldId id="1337"/>
            <p14:sldId id="1334"/>
            <p14:sldId id="271"/>
            <p14:sldId id="1335"/>
            <p14:sldId id="1336"/>
            <p14:sldId id="279"/>
          </p14:sldIdLst>
        </p14:section>
        <p14:section name="Glashandel De Kroon" id="{E04B7FF5-F2C7-FF45-9863-3DD806531B17}">
          <p14:sldIdLst>
            <p14:sldId id="258"/>
            <p14:sldId id="257"/>
          </p14:sldIdLst>
        </p14:section>
        <p14:section name="Otera zonnepanelen" id="{6176DBC4-4C44-CA4E-89E6-BEB622AD1C99}">
          <p14:sldIdLst>
            <p14:sldId id="283"/>
            <p14:sldId id="318"/>
            <p14:sldId id="1339"/>
            <p14:sldId id="326"/>
            <p14:sldId id="320"/>
            <p14:sldId id="324"/>
            <p14:sldId id="325"/>
            <p14:sldId id="323"/>
          </p14:sldIdLst>
        </p14:section>
        <p14:section name="Standaardsectie" id="{85DB28B1-1153-0A49-811B-657972655F7F}">
          <p14:sldIdLst>
            <p14:sldId id="276"/>
            <p14:sldId id="1338"/>
            <p14:sldId id="1340"/>
            <p14:sldId id="25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1"/>
    <p:restoredTop sz="86399" autoAdjust="0"/>
  </p:normalViewPr>
  <p:slideViewPr>
    <p:cSldViewPr snapToGrid="0">
      <p:cViewPr varScale="1">
        <p:scale>
          <a:sx n="92" d="100"/>
          <a:sy n="92" d="100"/>
        </p:scale>
        <p:origin x="192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B3888B3-7D03-A821-9969-657B93C08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6B37F0-DC73-A26B-34CD-2D4AFA17F8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978A-F4AC-5240-91DF-2270AC23D700}" type="datetimeFigureOut">
              <a:rPr lang="nl-NL" smtClean="0"/>
              <a:t>25-04-2024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4FCD8A-CACF-E081-AF2B-1DAAD8AA9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01DA79-4B45-2FF0-FFD5-B66CAFB30C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F20A-16E2-8B46-A5E2-D51410BBB0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84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65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31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28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13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74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99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11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62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984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777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79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64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26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26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26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91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71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40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40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9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283" y="4439103"/>
            <a:ext cx="3865830" cy="201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45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4AE41-DDEE-29D7-BF33-39976F6F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2DFF5-431B-E024-9940-57FC37B8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045181-9833-77B5-0D3F-50FA887F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8916A9-E29C-57F8-255D-E188D610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D3EAA4-1CEA-B721-0614-4B79AB5F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3001-C446-8449-B22C-12B6FD260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75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Vergelijkin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9362" y="-67982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56883" y="3678818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met bijschrift">
  <p:cSld name="Inhoud met bijschrif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7161848" y="1527383"/>
            <a:ext cx="4358641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1400177" y="-958905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1379218" y="2500577"/>
            <a:ext cx="9436421" cy="179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Inimusam qui tet we et voluptae.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Nam sam fuga oie ut etiuw ullacillabo.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Posapis dolorion eti.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">
  <p:cSld name="Afbeelding met bijschrif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1" cy="13255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381751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688690" y="196677"/>
            <a:ext cx="263981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verticale tekst">
  <p:cSld name="Titel en verticale teks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40082" y="4157662"/>
            <a:ext cx="5181601" cy="20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2038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 en verticale tekst">
  <p:cSld name="1_Titel en verticale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7645" y="5698156"/>
            <a:ext cx="1626348" cy="84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688690" y="196677"/>
            <a:ext cx="263981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sindelin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Paginatitel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67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8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financiering/isde/woningeigenar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urzaambouwloket.nl/subsidiecheck" TargetMode="External"/><Relationship Id="rId4" Type="http://schemas.openxmlformats.org/officeDocument/2006/relationships/hyperlink" Target="https://www.dijkenwaard.nl/subsidies-en-belastingen/subsidieregelingen/subsidieregelingen-dijk-en-waard/subsidie-isolati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mtefonds.nl/particulier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ovenkerk.buurkracht-online.n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62955" y="2690385"/>
            <a:ext cx="10866090" cy="14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r>
              <a:rPr lang="nl-NL" sz="32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Buurtbijeenkomst </a:t>
            </a:r>
            <a:r>
              <a:rPr lang="nl-NL" sz="3200" dirty="0">
                <a:solidFill>
                  <a:srgbClr val="1F3864"/>
                </a:solidFill>
              </a:rPr>
              <a:t>isoleren en/of zonnepanelen</a:t>
            </a:r>
            <a:br>
              <a:rPr lang="nl-NL" sz="3200" dirty="0">
                <a:solidFill>
                  <a:srgbClr val="1F3864"/>
                </a:solidFill>
              </a:rPr>
            </a:br>
            <a:br>
              <a:rPr lang="nl-NL" sz="32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 dirty="0">
                <a:solidFill>
                  <a:srgbClr val="1F3864"/>
                </a:solidFill>
              </a:rPr>
              <a:t>Oudkarspel					25-04-2024 </a:t>
            </a:r>
            <a:endParaRPr sz="32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;p11">
            <a:extLst>
              <a:ext uri="{FF2B5EF4-FFF2-40B4-BE49-F238E27FC236}">
                <a16:creationId xmlns:a16="http://schemas.microsoft.com/office/drawing/2014/main" id="{88B33A3D-C7D8-426F-8DAF-244C8E1EC97A}"/>
              </a:ext>
            </a:extLst>
          </p:cNvPr>
          <p:cNvSpPr txBox="1">
            <a:spLocks/>
          </p:cNvSpPr>
          <p:nvPr/>
        </p:nvSpPr>
        <p:spPr>
          <a:xfrm>
            <a:off x="411510" y="884623"/>
            <a:ext cx="9038294" cy="126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F3864"/>
              </a:buClr>
              <a:buSzPts val="3000"/>
            </a:pPr>
            <a:r>
              <a:rPr lang="nl-NL" sz="7000" dirty="0">
                <a:solidFill>
                  <a:srgbClr val="1F3864"/>
                </a:solidFill>
              </a:rPr>
              <a:t>WELKOM!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416313" y="503444"/>
            <a:ext cx="11645059" cy="74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Gekozen zonnepanelenleverancier: </a:t>
            </a:r>
            <a:r>
              <a:rPr lang="nl-NL" sz="4000" b="1" i="1" dirty="0" err="1">
                <a:solidFill>
                  <a:srgbClr val="1F3864"/>
                </a:solidFill>
              </a:rPr>
              <a:t>Otera</a:t>
            </a:r>
            <a:endParaRPr lang="nl-NL" sz="4000" b="1" dirty="0">
              <a:solidFill>
                <a:srgbClr val="1F3864"/>
              </a:solidFill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16313" y="1727200"/>
            <a:ext cx="11359373" cy="462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Helpen klanten in de regio Alkmaar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Regionale leverancier van o.a. zonnepanelen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Is een jong bedrijf en heeft een website die veel informatie geeft over allerlei verduurzamingsacties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Doet zelf de plaatsing van en service aan de zonnepanelen.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Heeft eigen personeel en zijn voorzien van alle benodigde </a:t>
            </a:r>
            <a:br>
              <a:rPr lang="nl-NL" sz="2400" i="1" dirty="0">
                <a:solidFill>
                  <a:srgbClr val="1F3864"/>
                </a:solidFill>
              </a:rPr>
            </a:br>
            <a:r>
              <a:rPr lang="nl-NL" sz="2400" i="1" dirty="0">
                <a:solidFill>
                  <a:srgbClr val="1F3864"/>
                </a:solidFill>
              </a:rPr>
              <a:t>diploma’s / certificaten</a:t>
            </a:r>
          </a:p>
          <a:p>
            <a:pPr lvl="0">
              <a:buClr>
                <a:srgbClr val="1F3864"/>
              </a:buClr>
              <a:buSzPts val="3000"/>
            </a:pPr>
            <a:endParaRPr lang="nl-NL" sz="3000" b="1" i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endParaRPr lang="nl-NL" sz="3000" b="1" i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r>
              <a:rPr lang="nl-NL" sz="2800" b="1" dirty="0">
                <a:solidFill>
                  <a:srgbClr val="1F3864"/>
                </a:solidFill>
              </a:rPr>
              <a:t> </a:t>
            </a:r>
            <a:r>
              <a:rPr lang="nl-NL" sz="2400" b="1" dirty="0">
                <a:solidFill>
                  <a:srgbClr val="1F3864"/>
                </a:solidFill>
              </a:rPr>
              <a:t>Adres: </a:t>
            </a:r>
            <a:r>
              <a:rPr lang="nl-NL" sz="2400" b="1" i="1" dirty="0">
                <a:solidFill>
                  <a:srgbClr val="1F3864"/>
                </a:solidFill>
              </a:rPr>
              <a:t>De Droogmakerij 73K-75K, 1851 LX Heiloo</a:t>
            </a:r>
            <a:r>
              <a:rPr lang="nl-NL" sz="3000" b="1" i="1" dirty="0">
                <a:solidFill>
                  <a:srgbClr val="1F3864"/>
                </a:solidFill>
              </a:rPr>
              <a:t>	</a:t>
            </a:r>
            <a:r>
              <a:rPr lang="nl-NL" sz="2400" b="1" i="1" dirty="0">
                <a:solidFill>
                  <a:srgbClr val="1F3864"/>
                </a:solidFill>
              </a:rPr>
              <a:t>                https://otera.nl/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96F883-AFEE-8B98-F496-F71BFDE7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959" y="4699805"/>
            <a:ext cx="3057355" cy="9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030F4A4B-61DD-303B-9416-4CC9C05A18DC}"/>
              </a:ext>
            </a:extLst>
          </p:cNvPr>
          <p:cNvGrpSpPr/>
          <p:nvPr/>
        </p:nvGrpSpPr>
        <p:grpSpPr>
          <a:xfrm>
            <a:off x="784482" y="0"/>
            <a:ext cx="11009509" cy="6858000"/>
            <a:chOff x="784482" y="0"/>
            <a:chExt cx="11009509" cy="685800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0745639-0A32-B49D-4893-B11CF6DF3A7C}"/>
                </a:ext>
              </a:extLst>
            </p:cNvPr>
            <p:cNvGrpSpPr/>
            <p:nvPr/>
          </p:nvGrpSpPr>
          <p:grpSpPr>
            <a:xfrm>
              <a:off x="784482" y="0"/>
              <a:ext cx="10623035" cy="6858000"/>
              <a:chOff x="784482" y="0"/>
              <a:chExt cx="10623035" cy="6858000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1E15208D-D7AC-9984-FECA-26D1C8A40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482" y="7882"/>
                <a:ext cx="10623035" cy="6850118"/>
              </a:xfrm>
              <a:prstGeom prst="rect">
                <a:avLst/>
              </a:prstGeom>
            </p:spPr>
          </p:pic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D1335E3-501E-2499-320F-B8BF1A2CF420}"/>
                  </a:ext>
                </a:extLst>
              </p:cNvPr>
              <p:cNvSpPr txBox="1"/>
              <p:nvPr/>
            </p:nvSpPr>
            <p:spPr>
              <a:xfrm>
                <a:off x="7339914" y="0"/>
                <a:ext cx="3830594" cy="506627"/>
              </a:xfrm>
              <a:prstGeom prst="rect">
                <a:avLst/>
              </a:prstGeom>
              <a:solidFill>
                <a:srgbClr val="FAFAFA"/>
              </a:solidFill>
            </p:spPr>
            <p:txBody>
              <a:bodyPr wrap="square" rtlCol="0">
                <a:spAutoFit/>
              </a:bodyPr>
              <a:lstStyle/>
              <a:p>
                <a:endParaRPr lang="nl-NL" dirty="0"/>
              </a:p>
            </p:txBody>
          </p:sp>
        </p:grpSp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61256DB2-D426-AFCE-A2C0-823F71F6D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0058" y="4559031"/>
              <a:ext cx="2883933" cy="1970688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6FF2D734-60F2-F32B-4EBA-AA15BEEC50EA}"/>
                </a:ext>
              </a:extLst>
            </p:cNvPr>
            <p:cNvSpPr txBox="1"/>
            <p:nvPr/>
          </p:nvSpPr>
          <p:spPr>
            <a:xfrm>
              <a:off x="1331433" y="50413"/>
              <a:ext cx="1137920" cy="498745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8920C3CA-C52E-EEFA-7384-67ABFE72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892D6C7A-39A1-AA76-3BCB-685439295A6D}"/>
              </a:ext>
            </a:extLst>
          </p:cNvPr>
          <p:cNvGrpSpPr/>
          <p:nvPr/>
        </p:nvGrpSpPr>
        <p:grpSpPr>
          <a:xfrm>
            <a:off x="280218" y="-14748"/>
            <a:ext cx="11911782" cy="6651522"/>
            <a:chOff x="280218" y="-14748"/>
            <a:chExt cx="11911782" cy="6651522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8441D6A-D248-9D0A-0C0A-14964F2E7FF2}"/>
                </a:ext>
              </a:extLst>
            </p:cNvPr>
            <p:cNvSpPr txBox="1"/>
            <p:nvPr/>
          </p:nvSpPr>
          <p:spPr>
            <a:xfrm>
              <a:off x="7459362" y="0"/>
              <a:ext cx="4732638" cy="556054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A57A75E-2559-1266-3A8B-3DF2AB608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9" t="1" r="5949" b="8318"/>
            <a:stretch/>
          </p:blipFill>
          <p:spPr>
            <a:xfrm>
              <a:off x="280218" y="-14748"/>
              <a:ext cx="11911781" cy="6651522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48F1C43-8215-825A-E81F-22F9A5650220}"/>
                </a:ext>
              </a:extLst>
            </p:cNvPr>
            <p:cNvSpPr txBox="1"/>
            <p:nvPr/>
          </p:nvSpPr>
          <p:spPr>
            <a:xfrm>
              <a:off x="6168079" y="4707724"/>
              <a:ext cx="3698591" cy="556054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8C60CD5-C8DF-73BE-2930-F6B0076A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0365" y="4455792"/>
              <a:ext cx="2883933" cy="1970688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1244306C-04E4-5270-364E-F2E8EBB88EEB}"/>
                </a:ext>
              </a:extLst>
            </p:cNvPr>
            <p:cNvSpPr txBox="1"/>
            <p:nvPr/>
          </p:nvSpPr>
          <p:spPr>
            <a:xfrm>
              <a:off x="386862" y="0"/>
              <a:ext cx="1359876" cy="797169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672C3F1-CCFE-B64D-5F28-1D9F4FF4D692}"/>
                </a:ext>
              </a:extLst>
            </p:cNvPr>
            <p:cNvSpPr txBox="1"/>
            <p:nvPr/>
          </p:nvSpPr>
          <p:spPr>
            <a:xfrm>
              <a:off x="7913077" y="0"/>
              <a:ext cx="4278922" cy="556054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C3BBC5-D580-0464-5B72-A08E8377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83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8212" y="1896437"/>
            <a:ext cx="5472000" cy="3242471"/>
          </a:xfrm>
        </p:spPr>
        <p:txBody>
          <a:bodyPr rtlCol="0"/>
          <a:lstStyle/>
          <a:p>
            <a:pPr rtl="0"/>
            <a:r>
              <a:rPr lang="nl-NL" dirty="0"/>
              <a:t>Wie zijn wij</a:t>
            </a:r>
          </a:p>
          <a:p>
            <a:pPr rtl="0"/>
            <a:r>
              <a:rPr lang="nl-NL" dirty="0"/>
              <a:t>Duurzaamheidsadvies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Adviesgesprek</a:t>
            </a:r>
          </a:p>
          <a:p>
            <a:pPr rtl="0"/>
            <a:r>
              <a:rPr lang="nl-NL" dirty="0"/>
              <a:t>Inventarisatie</a:t>
            </a:r>
          </a:p>
          <a:p>
            <a:pPr rtl="0"/>
            <a:r>
              <a:rPr lang="nl-NL" dirty="0"/>
              <a:t>Zonnepanelen</a:t>
            </a:r>
          </a:p>
          <a:p>
            <a:pPr rtl="0"/>
            <a:r>
              <a:rPr lang="nl-NL" dirty="0"/>
              <a:t>Serieel</a:t>
            </a:r>
          </a:p>
          <a:p>
            <a:pPr rtl="0"/>
            <a:r>
              <a:rPr lang="nl-NL" dirty="0"/>
              <a:t>Parallel</a:t>
            </a:r>
          </a:p>
          <a:p>
            <a:pPr rtl="0"/>
            <a:r>
              <a:rPr lang="nl-NL" dirty="0"/>
              <a:t>Semi-Parallel</a:t>
            </a:r>
          </a:p>
          <a:p>
            <a:pPr rtl="0"/>
            <a:r>
              <a:rPr lang="nl-NL" dirty="0"/>
              <a:t>Offerte</a:t>
            </a:r>
          </a:p>
          <a:p>
            <a:pPr rtl="0"/>
            <a:r>
              <a:rPr lang="nl-NL" dirty="0"/>
              <a:t>Uitvoering</a:t>
            </a:r>
          </a:p>
        </p:txBody>
      </p:sp>
      <p:pic>
        <p:nvPicPr>
          <p:cNvPr id="9" name="Tijdelijke aanduiding voor afbeelding 8" descr="Close-up van plantenbladeren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1142999"/>
            <a:ext cx="6096000" cy="5228351"/>
          </a:xfrm>
        </p:spPr>
      </p:pic>
      <p:sp>
        <p:nvSpPr>
          <p:cNvPr id="20" name="Rechthoek 19" descr="Accentblo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z="6000" dirty="0"/>
              <a:t>Over ons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nl-NL" dirty="0"/>
              <a:t>Achtergrond, huidige positie, toekomstvisie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2171C5-7481-F2E6-CDE1-CD5F7FB5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00" y="3873237"/>
            <a:ext cx="1895475" cy="285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03CD1F3-FE89-1E22-9769-2ECF418C1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77" y="1833857"/>
            <a:ext cx="3489645" cy="1278184"/>
          </a:xfrm>
          <a:prstGeom prst="rect">
            <a:avLst/>
          </a:prstGeom>
        </p:spPr>
      </p:pic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E2ACF73E-A168-3234-C8AD-8A05A285E1DB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 anchor="ctr">
            <a:normAutofit fontScale="90000"/>
          </a:bodyPr>
          <a:lstStyle/>
          <a:p>
            <a:r>
              <a:rPr lang="nl-NL" sz="3000" dirty="0"/>
              <a:t>Inventariseren Zonnepanelen</a:t>
            </a:r>
          </a:p>
        </p:txBody>
      </p:sp>
      <p:pic>
        <p:nvPicPr>
          <p:cNvPr id="4" name="Afbeelding 3" descr="Afbeelding met Stedenbouwkunde, gebouw, huis, raam&#10;&#10;Automatisch gegenereerde beschrijving">
            <a:extLst>
              <a:ext uri="{FF2B5EF4-FFF2-40B4-BE49-F238E27FC236}">
                <a16:creationId xmlns:a16="http://schemas.microsoft.com/office/drawing/2014/main" id="{03F21EEE-9229-FC4E-8FFD-273AE64B8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9754"/>
          <a:stretch/>
        </p:blipFill>
        <p:spPr>
          <a:xfrm>
            <a:off x="432000" y="1054500"/>
            <a:ext cx="5568750" cy="4352544"/>
          </a:xfrm>
          <a:prstGeom prst="rect">
            <a:avLst/>
          </a:prstGeom>
          <a:noFill/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41F720A-9371-655D-8F92-BA4DC3438D71}"/>
              </a:ext>
            </a:extLst>
          </p:cNvPr>
          <p:cNvSpPr txBox="1">
            <a:spLocks/>
          </p:cNvSpPr>
          <p:nvPr/>
        </p:nvSpPr>
        <p:spPr>
          <a:xfrm>
            <a:off x="6191250" y="1054500"/>
            <a:ext cx="5568750" cy="4352544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kern="1200" dirty="0" err="1"/>
              <a:t>Adviesgesprek</a:t>
            </a:r>
            <a:endParaRPr lang="en-US" b="1" kern="1200" dirty="0"/>
          </a:p>
          <a:p>
            <a:pPr marL="0">
              <a:buFontTx/>
              <a:buChar char="-"/>
            </a:pPr>
            <a:r>
              <a:rPr lang="en-US" kern="1200" dirty="0" err="1"/>
              <a:t>Inventariseren</a:t>
            </a:r>
            <a:r>
              <a:rPr lang="en-US" kern="1200" dirty="0"/>
              <a:t> </a:t>
            </a:r>
            <a:r>
              <a:rPr lang="en-US" kern="1200" dirty="0" err="1"/>
              <a:t>huidig</a:t>
            </a:r>
            <a:r>
              <a:rPr lang="en-US" kern="1200" dirty="0"/>
              <a:t> </a:t>
            </a:r>
            <a:r>
              <a:rPr lang="en-US" kern="1200" dirty="0" err="1"/>
              <a:t>verbruik</a:t>
            </a:r>
            <a:endParaRPr lang="en-US" kern="1200" dirty="0"/>
          </a:p>
          <a:p>
            <a:pPr marL="0">
              <a:buFontTx/>
              <a:buChar char="-"/>
            </a:pPr>
            <a:r>
              <a:rPr lang="en-US" kern="1200" dirty="0" err="1"/>
              <a:t>Inventariseren</a:t>
            </a:r>
            <a:r>
              <a:rPr lang="en-US" kern="1200" dirty="0"/>
              <a:t> </a:t>
            </a:r>
            <a:r>
              <a:rPr lang="en-US" kern="1200" dirty="0" err="1"/>
              <a:t>Orientatie</a:t>
            </a:r>
            <a:r>
              <a:rPr lang="en-US" kern="1200" dirty="0"/>
              <a:t> Dak</a:t>
            </a:r>
          </a:p>
          <a:p>
            <a:pPr marL="0">
              <a:buFontTx/>
              <a:buChar char="-"/>
            </a:pPr>
            <a:r>
              <a:rPr lang="en-US" kern="1200" dirty="0" err="1"/>
              <a:t>Inventariseren</a:t>
            </a:r>
            <a:r>
              <a:rPr lang="en-US" kern="1200" dirty="0"/>
              <a:t> </a:t>
            </a:r>
            <a:r>
              <a:rPr lang="en-US" kern="1200" dirty="0" err="1"/>
              <a:t>Hellingshoek</a:t>
            </a:r>
            <a:r>
              <a:rPr lang="en-US" kern="1200" dirty="0"/>
              <a:t> dak</a:t>
            </a:r>
          </a:p>
          <a:p>
            <a:pPr marL="0">
              <a:buFontTx/>
              <a:buChar char="-"/>
            </a:pPr>
            <a:r>
              <a:rPr lang="en-US" kern="1200" dirty="0" err="1"/>
              <a:t>Bespreken</a:t>
            </a:r>
            <a:r>
              <a:rPr lang="en-US" kern="1200" dirty="0"/>
              <a:t> van de </a:t>
            </a:r>
            <a:r>
              <a:rPr lang="en-US" kern="1200" dirty="0" err="1"/>
              <a:t>wensen</a:t>
            </a:r>
            <a:endParaRPr lang="en-US" kern="1200" dirty="0"/>
          </a:p>
          <a:p>
            <a:pPr marL="0" indent="0">
              <a:buNone/>
            </a:pPr>
            <a:endParaRPr lang="en-US" kern="1200" dirty="0"/>
          </a:p>
          <a:p>
            <a:pPr marL="0">
              <a:buFontTx/>
              <a:buChar char="-"/>
            </a:pPr>
            <a:r>
              <a:rPr lang="en-US" kern="1200" dirty="0" err="1"/>
              <a:t>Ontwerpen</a:t>
            </a:r>
            <a:r>
              <a:rPr lang="en-US" kern="1200" dirty="0"/>
              <a:t> </a:t>
            </a:r>
            <a:r>
              <a:rPr lang="en-US" kern="1200" dirty="0" err="1"/>
              <a:t>legplan</a:t>
            </a:r>
            <a:r>
              <a:rPr lang="en-US" kern="1200" dirty="0"/>
              <a:t> Zonnepanelen</a:t>
            </a:r>
          </a:p>
          <a:p>
            <a:pPr marL="0">
              <a:buFontTx/>
              <a:buChar char="-"/>
            </a:pPr>
            <a:r>
              <a:rPr lang="en-US" kern="1200" dirty="0" err="1"/>
              <a:t>Keuze</a:t>
            </a:r>
            <a:r>
              <a:rPr lang="en-US" kern="1200" dirty="0"/>
              <a:t> </a:t>
            </a:r>
            <a:r>
              <a:rPr lang="en-US" kern="1200" dirty="0" err="1"/>
              <a:t>omvormer</a:t>
            </a:r>
            <a:r>
              <a:rPr lang="en-US" kern="1200" dirty="0"/>
              <a:t> op basis van </a:t>
            </a:r>
            <a:r>
              <a:rPr lang="en-US" kern="1200" dirty="0" err="1"/>
              <a:t>Inventarisatie</a:t>
            </a:r>
            <a:endParaRPr lang="en-US" kern="1200" dirty="0"/>
          </a:p>
          <a:p>
            <a:pPr marL="0">
              <a:buFontTx/>
              <a:buChar char="-"/>
            </a:pPr>
            <a:endParaRPr lang="en-US" kern="1200" dirty="0"/>
          </a:p>
          <a:p>
            <a:pPr marL="0">
              <a:buFontTx/>
              <a:buChar char="-"/>
            </a:pPr>
            <a:r>
              <a:rPr lang="en-US" kern="1200" dirty="0" err="1"/>
              <a:t>Schouwen</a:t>
            </a:r>
            <a:r>
              <a:rPr lang="en-US" kern="1200" dirty="0"/>
              <a:t> van </a:t>
            </a:r>
            <a:r>
              <a:rPr lang="en-US" kern="1200" dirty="0" err="1"/>
              <a:t>Meterkast</a:t>
            </a:r>
            <a:r>
              <a:rPr lang="en-US" kern="1200" dirty="0"/>
              <a:t> 1-fase/3-fase </a:t>
            </a:r>
          </a:p>
          <a:p>
            <a:pPr marL="0">
              <a:buFontTx/>
              <a:buChar char="-"/>
            </a:pPr>
            <a:r>
              <a:rPr lang="en-US" kern="1200" dirty="0" err="1"/>
              <a:t>Schouwen</a:t>
            </a:r>
            <a:r>
              <a:rPr lang="en-US" kern="1200" dirty="0"/>
              <a:t> </a:t>
            </a:r>
            <a:r>
              <a:rPr lang="en-US" kern="1200" dirty="0" err="1"/>
              <a:t>t.b.v</a:t>
            </a:r>
            <a:r>
              <a:rPr lang="en-US" kern="1200" dirty="0"/>
              <a:t>. </a:t>
            </a:r>
            <a:r>
              <a:rPr lang="en-US" kern="1200" dirty="0" err="1"/>
              <a:t>veilig</a:t>
            </a:r>
            <a:r>
              <a:rPr lang="en-US" kern="1200" dirty="0"/>
              <a:t> </a:t>
            </a:r>
            <a:r>
              <a:rPr lang="en-US" kern="1200" dirty="0" err="1"/>
              <a:t>werken</a:t>
            </a:r>
            <a:endParaRPr lang="en-US" kern="1200" dirty="0"/>
          </a:p>
          <a:p>
            <a:pPr marL="0">
              <a:buFontTx/>
              <a:buChar char="-"/>
            </a:pPr>
            <a:r>
              <a:rPr lang="en-US" dirty="0" err="1"/>
              <a:t>Bespreken</a:t>
            </a:r>
            <a:r>
              <a:rPr lang="en-US" dirty="0"/>
              <a:t> van </a:t>
            </a:r>
            <a:r>
              <a:rPr lang="en-US" dirty="0" err="1"/>
              <a:t>kabeltraject</a:t>
            </a:r>
            <a:r>
              <a:rPr lang="en-US" dirty="0"/>
              <a:t> en </a:t>
            </a:r>
            <a:r>
              <a:rPr lang="en-US" dirty="0" err="1"/>
              <a:t>plaatsing</a:t>
            </a:r>
            <a:r>
              <a:rPr lang="en-US" dirty="0"/>
              <a:t> </a:t>
            </a:r>
            <a:r>
              <a:rPr lang="en-US" dirty="0" err="1"/>
              <a:t>omvormer</a:t>
            </a:r>
            <a:endParaRPr lang="en-US" kern="1200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E59E83FD-FEC2-9CC5-96E9-B47CCFC8BC78}"/>
              </a:ext>
            </a:extLst>
          </p:cNvPr>
          <p:cNvSpPr txBox="1">
            <a:spLocks/>
          </p:cNvSpPr>
          <p:nvPr/>
        </p:nvSpPr>
        <p:spPr>
          <a:xfrm>
            <a:off x="6995195" y="3450712"/>
            <a:ext cx="5196805" cy="3285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BB1224-686F-5A5F-BFEA-761BE3B0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1CD308EE-5719-E834-2987-CCB359DC27A9}"/>
              </a:ext>
            </a:extLst>
          </p:cNvPr>
          <p:cNvSpPr txBox="1">
            <a:spLocks/>
          </p:cNvSpPr>
          <p:nvPr/>
        </p:nvSpPr>
        <p:spPr>
          <a:xfrm>
            <a:off x="11760000" y="6426000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50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D09E012-80D5-A3A4-9A3C-34657132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15"/>
            <a:ext cx="12192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12" y="401556"/>
            <a:ext cx="11328000" cy="432000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nl-NL" sz="3000" b="1" kern="1200" spc="-150" dirty="0"/>
              <a:t>Montagemateriaal 20 jaar Garantie</a:t>
            </a:r>
            <a:br>
              <a:rPr lang="nl-NL" sz="3000" b="1" kern="1200" spc="-150" dirty="0"/>
            </a:br>
            <a:endParaRPr lang="nl-NL" sz="3000" b="1" kern="1200" spc="-15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0C12FD-A81E-BC04-F9F1-DCADEF74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7" y="1138336"/>
            <a:ext cx="6105196" cy="439983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12A8AAE-1DEC-5764-6901-EC16257B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292" y="746620"/>
            <a:ext cx="4187215" cy="23231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8F22EE-B750-4DE2-72EB-EAD0DB217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91" y="3092759"/>
            <a:ext cx="4219403" cy="31905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E8CE21-4702-BF3D-16B0-B9FB1AFFC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D5E44A3F-ADC6-97D2-E3C8-77E1052DD82C}"/>
              </a:ext>
            </a:extLst>
          </p:cNvPr>
          <p:cNvSpPr txBox="1">
            <a:spLocks/>
          </p:cNvSpPr>
          <p:nvPr/>
        </p:nvSpPr>
        <p:spPr>
          <a:xfrm>
            <a:off x="11760000" y="6426000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263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l-NL" sz="3000" b="1" kern="1200" spc="-150" dirty="0" err="1"/>
              <a:t>GoodWe</a:t>
            </a:r>
            <a:r>
              <a:rPr lang="nl-NL" sz="3000" b="1" kern="1200" spc="-150" dirty="0"/>
              <a:t> Serieel Omvormer  Garantie 15 jaar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1092E9-016F-18DD-96E5-E9821C5CFD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- en </a:t>
            </a:r>
            <a:r>
              <a:rPr lang="en-US" dirty="0" err="1"/>
              <a:t>Nadelen</a:t>
            </a:r>
            <a:r>
              <a:rPr lang="en-US" dirty="0"/>
              <a:t> en </a:t>
            </a:r>
            <a:r>
              <a:rPr lang="en-US" dirty="0" err="1"/>
              <a:t>Toepassing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77FE4F-AAC5-DB29-2D59-714A053B8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5" y="1512000"/>
            <a:ext cx="5073170" cy="4680000"/>
          </a:xfrm>
          <a:prstGeom prst="rect">
            <a:avLst/>
          </a:prstGeom>
          <a:noFill/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8DCBD5-7152-AEDB-8A5F-EF25729E1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7315" y="1008000"/>
            <a:ext cx="5852686" cy="5418000"/>
          </a:xfrm>
        </p:spPr>
        <p:txBody>
          <a:bodyPr/>
          <a:lstStyle/>
          <a:p>
            <a:r>
              <a:rPr lang="en-US" sz="1900" b="1" dirty="0" err="1"/>
              <a:t>Voordelen</a:t>
            </a:r>
            <a:endParaRPr lang="en-US" sz="1900" b="1" dirty="0"/>
          </a:p>
          <a:p>
            <a:r>
              <a:rPr lang="en-US" sz="1900" dirty="0"/>
              <a:t>Hoog output </a:t>
            </a:r>
            <a:r>
              <a:rPr lang="en-US" sz="1900" dirty="0" err="1"/>
              <a:t>vermogen</a:t>
            </a:r>
            <a:r>
              <a:rPr lang="en-US" sz="1900" dirty="0"/>
              <a:t> (450 WP)</a:t>
            </a:r>
          </a:p>
          <a:p>
            <a:r>
              <a:rPr lang="en-US" sz="1900" dirty="0" err="1"/>
              <a:t>Lagere</a:t>
            </a:r>
            <a:r>
              <a:rPr lang="en-US" sz="1900" dirty="0"/>
              <a:t> </a:t>
            </a:r>
            <a:r>
              <a:rPr lang="en-US" sz="1900" dirty="0" err="1"/>
              <a:t>aanschafskosten</a:t>
            </a:r>
            <a:endParaRPr lang="en-US" sz="1900" dirty="0"/>
          </a:p>
          <a:p>
            <a:endParaRPr lang="en-US" sz="1900" dirty="0"/>
          </a:p>
          <a:p>
            <a:r>
              <a:rPr lang="en-US" sz="1900" b="1" dirty="0" err="1"/>
              <a:t>Nadelen</a:t>
            </a:r>
            <a:endParaRPr lang="en-US" sz="1900" b="1" dirty="0"/>
          </a:p>
          <a:p>
            <a:r>
              <a:rPr lang="en-US" sz="1900" dirty="0"/>
              <a:t>De </a:t>
            </a:r>
            <a:r>
              <a:rPr lang="en-US" sz="1900" dirty="0" err="1"/>
              <a:t>serie</a:t>
            </a:r>
            <a:r>
              <a:rPr lang="en-US" sz="1900" dirty="0"/>
              <a:t> is net zo </a:t>
            </a:r>
            <a:r>
              <a:rPr lang="en-US" sz="1900" dirty="0" err="1"/>
              <a:t>goed</a:t>
            </a:r>
            <a:r>
              <a:rPr lang="en-US" sz="1900" dirty="0"/>
              <a:t> </a:t>
            </a:r>
            <a:r>
              <a:rPr lang="en-US" sz="1900" dirty="0" err="1"/>
              <a:t>als</a:t>
            </a:r>
            <a:r>
              <a:rPr lang="en-US" sz="1900" dirty="0"/>
              <a:t> het </a:t>
            </a:r>
            <a:r>
              <a:rPr lang="en-US" sz="1900" dirty="0" err="1"/>
              <a:t>minst</a:t>
            </a:r>
            <a:r>
              <a:rPr lang="en-US" sz="1900" dirty="0"/>
              <a:t> </a:t>
            </a:r>
            <a:r>
              <a:rPr lang="en-US" sz="1900" dirty="0" err="1"/>
              <a:t>presterende</a:t>
            </a:r>
            <a:r>
              <a:rPr lang="en-US" sz="1900" dirty="0"/>
              <a:t> </a:t>
            </a:r>
            <a:r>
              <a:rPr lang="en-US" sz="1900" dirty="0" err="1"/>
              <a:t>paneel</a:t>
            </a:r>
            <a:endParaRPr lang="en-US" sz="1900" dirty="0"/>
          </a:p>
          <a:p>
            <a:r>
              <a:rPr lang="en-US" sz="1900" dirty="0" err="1"/>
              <a:t>Werkt</a:t>
            </a:r>
            <a:r>
              <a:rPr lang="en-US" sz="1900" dirty="0"/>
              <a:t> minder </a:t>
            </a:r>
            <a:r>
              <a:rPr lang="en-US" sz="1900" dirty="0" err="1"/>
              <a:t>goed</a:t>
            </a:r>
            <a:r>
              <a:rPr lang="en-US" sz="1900" dirty="0"/>
              <a:t> bij </a:t>
            </a:r>
            <a:r>
              <a:rPr lang="en-US" sz="1900" dirty="0" err="1"/>
              <a:t>schaduw</a:t>
            </a:r>
            <a:r>
              <a:rPr lang="en-US" sz="1900" dirty="0"/>
              <a:t> en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serie</a:t>
            </a:r>
            <a:r>
              <a:rPr lang="en-US" sz="1900" dirty="0"/>
              <a:t> met </a:t>
            </a:r>
            <a:r>
              <a:rPr lang="en-US" sz="1900" dirty="0" err="1"/>
              <a:t>verschillende</a:t>
            </a:r>
            <a:r>
              <a:rPr lang="en-US" sz="1900" dirty="0"/>
              <a:t> </a:t>
            </a:r>
            <a:r>
              <a:rPr lang="en-US" sz="1900" dirty="0" err="1"/>
              <a:t>orientaties</a:t>
            </a:r>
            <a:r>
              <a:rPr lang="en-US" sz="1900" dirty="0"/>
              <a:t> </a:t>
            </a:r>
            <a:r>
              <a:rPr lang="en-US" sz="1900" dirty="0" err="1"/>
              <a:t>tegenover</a:t>
            </a:r>
            <a:r>
              <a:rPr lang="en-US" sz="1900" dirty="0"/>
              <a:t> de </a:t>
            </a:r>
            <a:r>
              <a:rPr lang="en-US" sz="1900" dirty="0" err="1"/>
              <a:t>zon</a:t>
            </a:r>
            <a:r>
              <a:rPr lang="en-US" sz="1900" dirty="0"/>
              <a:t>.</a:t>
            </a:r>
          </a:p>
          <a:p>
            <a:endParaRPr lang="en-US" sz="1900" dirty="0"/>
          </a:p>
          <a:p>
            <a:r>
              <a:rPr lang="en-US" sz="1900" b="1" dirty="0" err="1"/>
              <a:t>Toepassing</a:t>
            </a:r>
            <a:endParaRPr lang="en-US" sz="1900" b="1" dirty="0"/>
          </a:p>
          <a:p>
            <a:r>
              <a:rPr lang="en-US" sz="1900" dirty="0"/>
              <a:t>Dak met 1 </a:t>
            </a:r>
            <a:r>
              <a:rPr lang="en-US" sz="1900" dirty="0" err="1"/>
              <a:t>orientatie</a:t>
            </a:r>
            <a:r>
              <a:rPr lang="en-US" sz="1900" dirty="0"/>
              <a:t> </a:t>
            </a:r>
            <a:r>
              <a:rPr lang="en-US" sz="1900" dirty="0" err="1"/>
              <a:t>tegenover</a:t>
            </a:r>
            <a:r>
              <a:rPr lang="en-US" sz="1900" dirty="0"/>
              <a:t> de </a:t>
            </a:r>
            <a:r>
              <a:rPr lang="en-US" sz="1900" dirty="0" err="1"/>
              <a:t>zon</a:t>
            </a:r>
            <a:r>
              <a:rPr lang="en-US" sz="1900" dirty="0"/>
              <a:t> en </a:t>
            </a:r>
            <a:r>
              <a:rPr lang="en-US" sz="1900" dirty="0" err="1"/>
              <a:t>geen</a:t>
            </a:r>
            <a:r>
              <a:rPr lang="en-US" sz="1900" dirty="0"/>
              <a:t> </a:t>
            </a:r>
            <a:r>
              <a:rPr lang="en-US" sz="1900" dirty="0" err="1"/>
              <a:t>schaduw</a:t>
            </a:r>
            <a:r>
              <a:rPr lang="en-US" sz="1900" dirty="0"/>
              <a:t>. (</a:t>
            </a:r>
            <a:r>
              <a:rPr lang="en-US" sz="1900" dirty="0" err="1"/>
              <a:t>Bijvoorbeeld</a:t>
            </a:r>
            <a:r>
              <a:rPr lang="en-US" sz="1900" dirty="0"/>
              <a:t> </a:t>
            </a:r>
            <a:r>
              <a:rPr lang="en-US" sz="1900" dirty="0" err="1"/>
              <a:t>platdak</a:t>
            </a:r>
            <a:r>
              <a:rPr lang="en-US" sz="1900" dirty="0"/>
              <a:t>)</a:t>
            </a:r>
          </a:p>
          <a:p>
            <a:r>
              <a:rPr lang="en-US" sz="1900" dirty="0" err="1"/>
              <a:t>Vermogen</a:t>
            </a:r>
            <a:r>
              <a:rPr lang="en-US" sz="1900" dirty="0"/>
              <a:t> </a:t>
            </a:r>
            <a:r>
              <a:rPr lang="en-US" sz="1900" dirty="0" err="1"/>
              <a:t>baseren</a:t>
            </a:r>
            <a:r>
              <a:rPr lang="en-US" sz="1900" dirty="0"/>
              <a:t> we op het </a:t>
            </a:r>
            <a:r>
              <a:rPr lang="en-US" sz="1900" dirty="0" err="1"/>
              <a:t>aantal</a:t>
            </a:r>
            <a:r>
              <a:rPr lang="en-US" sz="1900" dirty="0"/>
              <a:t> </a:t>
            </a:r>
            <a:r>
              <a:rPr lang="en-US" sz="1900" dirty="0" err="1"/>
              <a:t>panelen</a:t>
            </a:r>
            <a:r>
              <a:rPr lang="en-US" sz="1900" dirty="0"/>
              <a:t> en het </a:t>
            </a:r>
            <a:r>
              <a:rPr lang="en-US" sz="1900" dirty="0" err="1"/>
              <a:t>wattpiek</a:t>
            </a:r>
            <a:r>
              <a:rPr lang="en-US" sz="1900" dirty="0"/>
              <a:t> van het </a:t>
            </a:r>
            <a:r>
              <a:rPr lang="en-US" sz="1900" dirty="0" err="1"/>
              <a:t>totale</a:t>
            </a:r>
            <a:r>
              <a:rPr lang="en-US" sz="1900" dirty="0"/>
              <a:t> system.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20C872-1AD8-BFA3-62A7-A66C826A9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81E78A92-0776-2645-350D-DE4221952BC5}"/>
              </a:ext>
            </a:extLst>
          </p:cNvPr>
          <p:cNvSpPr txBox="1">
            <a:spLocks/>
          </p:cNvSpPr>
          <p:nvPr/>
        </p:nvSpPr>
        <p:spPr>
          <a:xfrm>
            <a:off x="11771313" y="6426000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6141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l-NL" sz="3000" b="1" kern="1200" spc="-150" dirty="0" err="1"/>
              <a:t>Hoymiles</a:t>
            </a:r>
            <a:r>
              <a:rPr lang="nl-NL" sz="3000" b="1" kern="1200" spc="-150" dirty="0"/>
              <a:t>  Semi-</a:t>
            </a:r>
            <a:r>
              <a:rPr lang="nl-NL" sz="3000" dirty="0"/>
              <a:t>Parallel </a:t>
            </a:r>
            <a:r>
              <a:rPr lang="nl-NL" sz="3000" b="1" kern="1200" spc="-150" dirty="0"/>
              <a:t>Garantie 25 jaar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1092E9-016F-18DD-96E5-E9821C5CFD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- en </a:t>
            </a:r>
            <a:r>
              <a:rPr lang="en-US" dirty="0" err="1"/>
              <a:t>Nadelen</a:t>
            </a:r>
            <a:r>
              <a:rPr lang="en-US" dirty="0"/>
              <a:t> en </a:t>
            </a:r>
            <a:r>
              <a:rPr lang="en-US" dirty="0" err="1"/>
              <a:t>Toepassing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8DCBD5-7152-AEDB-8A5F-EF25729E1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7887" y="1170000"/>
            <a:ext cx="5472113" cy="4680000"/>
          </a:xfrm>
        </p:spPr>
        <p:txBody>
          <a:bodyPr/>
          <a:lstStyle/>
          <a:p>
            <a:r>
              <a:rPr lang="en-US" b="1" dirty="0" err="1"/>
              <a:t>Voordelen</a:t>
            </a:r>
            <a:endParaRPr lang="en-US" b="1" dirty="0"/>
          </a:p>
          <a:p>
            <a:r>
              <a:rPr lang="en-US" dirty="0"/>
              <a:t>Hoog output </a:t>
            </a:r>
            <a:r>
              <a:rPr lang="en-US" dirty="0" err="1"/>
              <a:t>vermogen</a:t>
            </a:r>
            <a:r>
              <a:rPr lang="en-US" dirty="0"/>
              <a:t> (400 WP)</a:t>
            </a:r>
          </a:p>
          <a:p>
            <a:r>
              <a:rPr lang="en-US" dirty="0" err="1"/>
              <a:t>Mogelijkheid</a:t>
            </a:r>
            <a:r>
              <a:rPr lang="en-US" dirty="0"/>
              <a:t> tot </a:t>
            </a:r>
            <a:r>
              <a:rPr lang="en-US" dirty="0" err="1"/>
              <a:t>maken</a:t>
            </a:r>
            <a:r>
              <a:rPr lang="en-US" dirty="0"/>
              <a:t> van Kleine series van 2-4 of 6</a:t>
            </a:r>
          </a:p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te </a:t>
            </a:r>
            <a:r>
              <a:rPr lang="en-US" dirty="0" err="1"/>
              <a:t>breiden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Nadelen</a:t>
            </a:r>
            <a:endParaRPr lang="en-US" b="1" dirty="0"/>
          </a:p>
          <a:p>
            <a:r>
              <a:rPr lang="en-US" dirty="0" err="1"/>
              <a:t>Werkt</a:t>
            </a:r>
            <a:r>
              <a:rPr lang="en-US" dirty="0"/>
              <a:t> minder </a:t>
            </a:r>
            <a:r>
              <a:rPr lang="en-US" dirty="0" err="1"/>
              <a:t>goed</a:t>
            </a:r>
            <a:r>
              <a:rPr lang="en-US" dirty="0"/>
              <a:t> bij </a:t>
            </a:r>
            <a:r>
              <a:rPr lang="en-US" dirty="0" err="1"/>
              <a:t>schaduw</a:t>
            </a:r>
            <a:endParaRPr lang="en-US" dirty="0"/>
          </a:p>
          <a:p>
            <a:pPr marL="101600" indent="0">
              <a:buNone/>
            </a:pPr>
            <a:endParaRPr lang="en-US" dirty="0"/>
          </a:p>
          <a:p>
            <a:r>
              <a:rPr lang="en-US" b="1" dirty="0" err="1"/>
              <a:t>Toepassing</a:t>
            </a:r>
            <a:endParaRPr lang="en-US" b="1" dirty="0"/>
          </a:p>
          <a:p>
            <a:r>
              <a:rPr lang="en-US" dirty="0"/>
              <a:t>Dak met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orientaties</a:t>
            </a:r>
            <a:r>
              <a:rPr lang="en-US" dirty="0"/>
              <a:t> </a:t>
            </a:r>
            <a:r>
              <a:rPr lang="en-US" dirty="0" err="1"/>
              <a:t>tegenover</a:t>
            </a:r>
            <a:r>
              <a:rPr lang="en-US" dirty="0"/>
              <a:t> de </a:t>
            </a:r>
            <a:r>
              <a:rPr lang="en-US" dirty="0" err="1"/>
              <a:t>zon</a:t>
            </a:r>
            <a:r>
              <a:rPr lang="en-US" dirty="0"/>
              <a:t> en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schaduw</a:t>
            </a:r>
            <a:r>
              <a:rPr lang="en-US" dirty="0"/>
              <a:t>. </a:t>
            </a:r>
            <a:r>
              <a:rPr lang="en-US" dirty="0" err="1"/>
              <a:t>Meerdere</a:t>
            </a:r>
            <a:r>
              <a:rPr lang="en-US" dirty="0"/>
              <a:t> series op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orientaties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E06044-D6DE-E4F1-B020-8E85673A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685410"/>
            <a:ext cx="4743450" cy="3429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C94F3C-3556-C523-512B-CAE51EF4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0949F8A6-1196-4093-962B-A4730E71B9D0}"/>
              </a:ext>
            </a:extLst>
          </p:cNvPr>
          <p:cNvSpPr txBox="1">
            <a:spLocks/>
          </p:cNvSpPr>
          <p:nvPr/>
        </p:nvSpPr>
        <p:spPr>
          <a:xfrm>
            <a:off x="11771313" y="6443351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944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l-NL" sz="3000" b="1" kern="1200" spc="-150" dirty="0" err="1"/>
              <a:t>Enphase</a:t>
            </a:r>
            <a:r>
              <a:rPr lang="nl-NL" sz="3000" b="1" kern="1200" spc="-150" dirty="0"/>
              <a:t>  Parallel Garantie 25 jaar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1092E9-016F-18DD-96E5-E9821C5CFD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- en </a:t>
            </a:r>
            <a:r>
              <a:rPr lang="en-US" dirty="0" err="1"/>
              <a:t>Nadelen</a:t>
            </a:r>
            <a:r>
              <a:rPr lang="en-US" dirty="0"/>
              <a:t> en </a:t>
            </a:r>
            <a:r>
              <a:rPr lang="en-US" dirty="0" err="1"/>
              <a:t>Toepassing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08DCBD5-7152-AEDB-8A5F-EF25729E1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7887" y="1188000"/>
            <a:ext cx="5472113" cy="4680000"/>
          </a:xfrm>
        </p:spPr>
        <p:txBody>
          <a:bodyPr/>
          <a:lstStyle/>
          <a:p>
            <a:r>
              <a:rPr lang="en-US" b="1" dirty="0" err="1"/>
              <a:t>Voordelen</a:t>
            </a:r>
            <a:endParaRPr lang="en-US" b="1" dirty="0"/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in </a:t>
            </a:r>
            <a:r>
              <a:rPr lang="en-US" dirty="0" err="1"/>
              <a:t>situaties</a:t>
            </a:r>
            <a:r>
              <a:rPr lang="en-US" dirty="0"/>
              <a:t> met </a:t>
            </a:r>
            <a:r>
              <a:rPr lang="en-US" dirty="0" err="1"/>
              <a:t>schaduw</a:t>
            </a:r>
            <a:endParaRPr lang="en-US" dirty="0"/>
          </a:p>
          <a:p>
            <a:r>
              <a:rPr lang="en-US" dirty="0"/>
              <a:t>Lage </a:t>
            </a:r>
            <a:r>
              <a:rPr lang="en-US" dirty="0" err="1"/>
              <a:t>opstartspanning</a:t>
            </a:r>
            <a:r>
              <a:rPr lang="en-US" dirty="0"/>
              <a:t> (</a:t>
            </a:r>
            <a:r>
              <a:rPr lang="en-US" dirty="0" err="1"/>
              <a:t>langere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)</a:t>
            </a:r>
          </a:p>
          <a:p>
            <a:r>
              <a:rPr lang="en-US" dirty="0" err="1"/>
              <a:t>Werkt</a:t>
            </a:r>
            <a:r>
              <a:rPr lang="en-US" dirty="0"/>
              <a:t> per </a:t>
            </a:r>
            <a:r>
              <a:rPr lang="en-US" dirty="0" err="1"/>
              <a:t>paneel</a:t>
            </a:r>
            <a:endParaRPr lang="en-US" dirty="0"/>
          </a:p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te </a:t>
            </a:r>
            <a:r>
              <a:rPr lang="en-US" dirty="0" err="1"/>
              <a:t>breiden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Nadelen</a:t>
            </a:r>
            <a:endParaRPr lang="en-US" b="1" dirty="0"/>
          </a:p>
          <a:p>
            <a:r>
              <a:rPr lang="en-US" dirty="0"/>
              <a:t>Lager </a:t>
            </a:r>
            <a:r>
              <a:rPr lang="en-US" dirty="0" err="1"/>
              <a:t>outputvermogen</a:t>
            </a:r>
            <a:r>
              <a:rPr lang="en-US" dirty="0"/>
              <a:t> (360 WP)</a:t>
            </a:r>
          </a:p>
          <a:p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aanschafkosten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Toepassing</a:t>
            </a:r>
            <a:endParaRPr lang="en-US" b="1" dirty="0"/>
          </a:p>
          <a:p>
            <a:r>
              <a:rPr lang="en-US" dirty="0"/>
              <a:t>Dak met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orientaties</a:t>
            </a:r>
            <a:r>
              <a:rPr lang="en-US" dirty="0"/>
              <a:t> </a:t>
            </a:r>
            <a:r>
              <a:rPr lang="en-US" dirty="0" err="1"/>
              <a:t>tegenover</a:t>
            </a:r>
            <a:r>
              <a:rPr lang="en-US" dirty="0"/>
              <a:t> de </a:t>
            </a:r>
            <a:r>
              <a:rPr lang="en-US" dirty="0" err="1"/>
              <a:t>zon</a:t>
            </a:r>
            <a:r>
              <a:rPr lang="en-US" dirty="0"/>
              <a:t> en Mogelijk in </a:t>
            </a:r>
            <a:r>
              <a:rPr lang="en-US" dirty="0" err="1"/>
              <a:t>situaties</a:t>
            </a:r>
            <a:r>
              <a:rPr lang="en-US" dirty="0"/>
              <a:t> met </a:t>
            </a:r>
            <a:r>
              <a:rPr lang="en-US" dirty="0" err="1"/>
              <a:t>schaduw</a:t>
            </a:r>
            <a:r>
              <a:rPr lang="en-US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A9B135-B5F9-A9A9-B86B-0D2BC954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512000"/>
            <a:ext cx="3293408" cy="25321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D06502-548C-840F-F79F-6CD29272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53" y="3399910"/>
            <a:ext cx="2171700" cy="28765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351723-D65E-BB22-22C6-07F782C70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C37EB9C8-7D7E-B616-738A-A7448F9503FC}"/>
              </a:ext>
            </a:extLst>
          </p:cNvPr>
          <p:cNvSpPr txBox="1">
            <a:spLocks/>
          </p:cNvSpPr>
          <p:nvPr/>
        </p:nvSpPr>
        <p:spPr>
          <a:xfrm>
            <a:off x="11771313" y="6443351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508250"/>
            <a:ext cx="7165461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Vanavond informatie over: </a:t>
            </a:r>
            <a:endParaRPr lang="nl-NL" sz="4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2" y="1727914"/>
            <a:ext cx="9489695" cy="418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Buurteam Oudkarspel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Keuze voor inkoop HR++ glas en Zonnepanelen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Toelichting leveranciers en aanbod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Pauze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Informatie over warmtepompen – Duurzaam Bouwloket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782D-E3B3-F772-BBC5-A85F178B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l-NL" sz="3000" dirty="0"/>
              <a:t>Offerte en Uitvoering</a:t>
            </a:r>
            <a:endParaRPr lang="nl-NL" sz="3000" b="1" kern="1200" spc="-15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C281A9-6BE4-6950-E826-BC13EDCF4C40}"/>
              </a:ext>
            </a:extLst>
          </p:cNvPr>
          <p:cNvSpPr txBox="1"/>
          <p:nvPr/>
        </p:nvSpPr>
        <p:spPr>
          <a:xfrm>
            <a:off x="322943" y="1140904"/>
            <a:ext cx="52650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    </a:t>
            </a:r>
            <a:r>
              <a:rPr lang="nl-NL" sz="1600" dirty="0"/>
              <a:t>Aanmelden voor Adviesgesprek aan huis (Formulier)</a:t>
            </a:r>
          </a:p>
          <a:p>
            <a:endParaRPr lang="nl-NL" sz="1600" dirty="0"/>
          </a:p>
          <a:p>
            <a:r>
              <a:rPr lang="nl-NL" sz="1600" dirty="0"/>
              <a:t>-     Binnen 5 werkdagen een gesprek aan huis</a:t>
            </a:r>
          </a:p>
          <a:p>
            <a:endParaRPr lang="nl-NL" sz="1600" dirty="0"/>
          </a:p>
          <a:p>
            <a:r>
              <a:rPr lang="nl-NL" sz="1600" dirty="0"/>
              <a:t>-     Offerte op de dag van het adviesgesprek per mail</a:t>
            </a:r>
          </a:p>
          <a:p>
            <a:endParaRPr lang="nl-NL" sz="1600" dirty="0"/>
          </a:p>
          <a:p>
            <a:r>
              <a:rPr lang="nl-NL" sz="1600" b="1" dirty="0"/>
              <a:t>-     Aanmeldingstermijn geldig tot eind Mei 2024</a:t>
            </a:r>
          </a:p>
          <a:p>
            <a:endParaRPr lang="nl-NL" sz="1600" b="1" dirty="0"/>
          </a:p>
          <a:p>
            <a:pPr marL="285750" indent="-285750">
              <a:buFontTx/>
              <a:buChar char="-"/>
            </a:pPr>
            <a:r>
              <a:rPr lang="nl-NL" sz="1600" dirty="0"/>
              <a:t>Kenbaar maken van aantal participanten inkoopactie</a:t>
            </a:r>
          </a:p>
          <a:p>
            <a:pPr marL="285750" indent="-285750">
              <a:buFontTx/>
              <a:buChar char="-"/>
            </a:pP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/>
              <a:t>Toepassen staffelkorting op alle participanten</a:t>
            </a:r>
            <a:br>
              <a:rPr lang="nl-NL" dirty="0"/>
            </a:br>
            <a:br>
              <a:rPr lang="nl-NL" dirty="0"/>
            </a:br>
            <a:endParaRPr lang="nl-NL" sz="2400" dirty="0"/>
          </a:p>
          <a:p>
            <a:pPr marL="342900" indent="-342900">
              <a:buFont typeface="Systeemlettertype regulier"/>
              <a:buChar char="-"/>
            </a:pPr>
            <a:r>
              <a:rPr lang="nl-NL" sz="2400" dirty="0"/>
              <a:t>Installatie start binnen 6 weken na sluiting inkoopactie!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7B11487-993A-9FB0-F134-AF7F00AE0B87}"/>
              </a:ext>
            </a:extLst>
          </p:cNvPr>
          <p:cNvSpPr txBox="1"/>
          <p:nvPr/>
        </p:nvSpPr>
        <p:spPr>
          <a:xfrm>
            <a:off x="5588000" y="1140904"/>
            <a:ext cx="6542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Prijs verschillend op basis van keuze Paneel en Omvormer</a:t>
            </a:r>
          </a:p>
          <a:p>
            <a:pPr marL="742950" lvl="1" indent="-285750">
              <a:buFontTx/>
              <a:buChar char="-"/>
            </a:pPr>
            <a:r>
              <a:rPr lang="nl-NL" sz="2800" dirty="0"/>
              <a:t>Startend van € 370 t/m € 513 per paneel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Staffelkorting bij 10 participanten 2,5%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Staffelkorting bij 20 participanten 5,0%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Staffelkorting bij 30+ participanten 7,5%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E623C5-E4C5-342C-4A26-6BE3FD49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438" y="102743"/>
            <a:ext cx="1597562" cy="585154"/>
          </a:xfrm>
          <a:prstGeom prst="rect">
            <a:avLst/>
          </a:prstGeom>
        </p:spPr>
      </p:pic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258BEC2F-77B2-3CF3-B1E4-D6756E76480F}"/>
              </a:ext>
            </a:extLst>
          </p:cNvPr>
          <p:cNvSpPr txBox="1">
            <a:spLocks/>
          </p:cNvSpPr>
          <p:nvPr/>
        </p:nvSpPr>
        <p:spPr>
          <a:xfrm>
            <a:off x="11760000" y="6409997"/>
            <a:ext cx="432000" cy="4320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vert="horz" lIns="0" tIns="0" rIns="0" bIns="0" rtlCol="0" anchor="ctr">
            <a:norm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875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1" y="435678"/>
            <a:ext cx="872663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Subsidies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473560"/>
            <a:ext cx="11231409" cy="494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Landelijke subsidies: 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https://www.rvo.nl/subsidies-financiering/isde/woningeigenaren</a:t>
            </a: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Gemeentelijke subsidie Isolatie: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https://www.dijkenwaard.nl/subsidies-en-belastingen/subsidieregelingen/subsidieregelingen-dijk-en-waard/subsidie-isolatie</a:t>
            </a: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Of kijk op: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https://www.duurzaambouwloket.nl/subsidiecheck</a:t>
            </a:r>
            <a:r>
              <a:rPr lang="nl-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1F3864"/>
              </a:buClr>
              <a:buSzPts val="3000"/>
            </a:pP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3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1" y="435678"/>
            <a:ext cx="872663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Financiering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2" y="1473560"/>
            <a:ext cx="7733468" cy="26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Hypotheek: extra ruimte voor verduurzaming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Neem contact op met uw bank of financieel adviseur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Energiebespaarlening: Lening door de overheid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  <a:hlinkClick r:id="rId3"/>
              </a:rPr>
              <a:t>https://www.warmtefonds.nl</a:t>
            </a:r>
            <a:endParaRPr lang="nl-NL" sz="2400" i="1" dirty="0">
              <a:solidFill>
                <a:srgbClr val="1F3864"/>
              </a:solidFill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kern="100" dirty="0">
              <a:solidFill>
                <a:srgbClr val="1F386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1F3864"/>
              </a:buClr>
              <a:buSzPts val="3000"/>
            </a:pP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1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3F276-2D21-BAE4-786D-77D1D934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000" dirty="0">
                <a:solidFill>
                  <a:srgbClr val="002060"/>
                </a:solidFill>
              </a:rPr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60460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44603" y="1799770"/>
            <a:ext cx="9038294" cy="465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br>
              <a:rPr lang="nl-NL" sz="3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344603" y="1172255"/>
            <a:ext cx="11078140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endParaRPr lang="nl-NL" sz="2800" dirty="0">
              <a:solidFill>
                <a:srgbClr val="1F3864"/>
              </a:solidFill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r>
              <a:rPr lang="nl-NL" sz="2400" i="1" dirty="0">
                <a:solidFill>
                  <a:srgbClr val="1F3864"/>
                </a:solidFill>
              </a:rPr>
              <a:t>G</a:t>
            </a:r>
            <a:r>
              <a:rPr lang="nl-NL" sz="2400" b="0" i="1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 naar de website:  </a:t>
            </a:r>
            <a:r>
              <a:rPr lang="nl-NL" sz="2400" dirty="0">
                <a:solidFill>
                  <a:srgbClr val="015A87"/>
                </a:solidFill>
                <a:ea typeface="+mn-lt"/>
                <a:cs typeface="+mn-lt"/>
                <a:hlinkClick r:id="rId3"/>
              </a:rPr>
              <a:t>oudkarspel.buurkracht-online.nl</a:t>
            </a:r>
            <a:br>
              <a:rPr lang="nl-NL" sz="2400" b="0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3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lang="nl-NL" sz="3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5;p19">
            <a:extLst>
              <a:ext uri="{FF2B5EF4-FFF2-40B4-BE49-F238E27FC236}">
                <a16:creationId xmlns:a16="http://schemas.microsoft.com/office/drawing/2014/main" id="{4F2FB7F7-787D-8A62-19C8-A0990DFB3F3E}"/>
              </a:ext>
            </a:extLst>
          </p:cNvPr>
          <p:cNvSpPr txBox="1"/>
          <p:nvPr/>
        </p:nvSpPr>
        <p:spPr>
          <a:xfrm>
            <a:off x="344603" y="381683"/>
            <a:ext cx="11600654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Meer weten of een eigen buurteam oprichten?</a:t>
            </a:r>
            <a:endParaRPr lang="nl-NL" sz="4000" b="1" dirty="0">
              <a:solidFill>
                <a:srgbClr val="1F3864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88A39C-30DB-BDA7-1488-A7FACB73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347" y="1962827"/>
            <a:ext cx="7887305" cy="48951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84821" y="419964"/>
            <a:ext cx="826943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Inschrijven voor offertes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747126" y="1473559"/>
            <a:ext cx="9848303" cy="475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Formulier invullen en bij de deur afgeven in de doos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dirty="0">
              <a:solidFill>
                <a:srgbClr val="1F3864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2400" i="1" dirty="0">
              <a:solidFill>
                <a:srgbClr val="1F3864"/>
              </a:solidFill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Blijf op de hoogte via de buurkracht-website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24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dirty="0">
              <a:solidFill>
                <a:srgbClr val="1F3864"/>
              </a:solidFill>
            </a:endParaRPr>
          </a:p>
        </p:txBody>
      </p:sp>
      <p:sp>
        <p:nvSpPr>
          <p:cNvPr id="4" name="Google Shape;61;p11">
            <a:extLst>
              <a:ext uri="{FF2B5EF4-FFF2-40B4-BE49-F238E27FC236}">
                <a16:creationId xmlns:a16="http://schemas.microsoft.com/office/drawing/2014/main" id="{5FA74064-BC43-464D-82D2-7557F3E4D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0408" y="3907212"/>
            <a:ext cx="7714259" cy="14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r>
              <a:rPr lang="nl-NL" sz="7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BEDANKT VOOR UW KOMST! </a:t>
            </a:r>
            <a:endParaRPr sz="7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07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348593"/>
            <a:ext cx="7042798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Buurteam Oudkarspel</a:t>
            </a:r>
            <a:endParaRPr lang="nl-NL" sz="4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5CF94A-FEE9-8A45-1F5E-992CC383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24" b="39373"/>
          <a:stretch/>
        </p:blipFill>
        <p:spPr>
          <a:xfrm rot="20768588">
            <a:off x="717815" y="269750"/>
            <a:ext cx="6137469" cy="56696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B6A3B3-42C4-8C14-2A1B-95DF0B56B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89" t="22644" r="3588" b="9799"/>
          <a:stretch/>
        </p:blipFill>
        <p:spPr>
          <a:xfrm>
            <a:off x="4955787" y="1208858"/>
            <a:ext cx="3268095" cy="47609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1955DE-F5F2-2F39-25B2-99F53506A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67" y="2945331"/>
            <a:ext cx="3323674" cy="34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570646" y="479723"/>
            <a:ext cx="7084327" cy="156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Buurteam Oudkarspel</a:t>
            </a:r>
          </a:p>
          <a:p>
            <a:pPr>
              <a:buClr>
                <a:srgbClr val="1F3864"/>
              </a:buClr>
              <a:buSzPts val="4000"/>
            </a:pPr>
            <a:endParaRPr lang="nl-NL" sz="2800" b="1" i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>
              <a:buClr>
                <a:srgbClr val="1F3864"/>
              </a:buClr>
              <a:buSzPts val="4000"/>
            </a:pPr>
            <a:r>
              <a:rPr lang="nl-NL" sz="2800" b="1" i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Oudkarspel verduurzamen, samen </a:t>
            </a:r>
            <a:r>
              <a:rPr lang="nl-NL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sterk!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 </a:t>
            </a:r>
            <a:endParaRPr lang="nl-NL" sz="4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70646" y="2623832"/>
            <a:ext cx="11050708" cy="363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Wij zijn Kees, Don, Nico, Marianne en Gosse  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Samen met inwoners van Oudkarspel willen we onderzoeken hoe we onze huizen stap voor stap kunnen verduurzamen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Doel is een passend aanbod op basis van de wensen geuit in de enquête eind 2023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2000" i="1" dirty="0">
              <a:solidFill>
                <a:srgbClr val="1F3864"/>
              </a:solidFill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Buurteam is op vrijwillige basis en heeft </a:t>
            </a:r>
            <a:r>
              <a:rPr lang="nl-NL" sz="2400" b="1" i="1" dirty="0">
                <a:solidFill>
                  <a:srgbClr val="1F3864"/>
                </a:solidFill>
              </a:rPr>
              <a:t>geen</a:t>
            </a:r>
            <a:r>
              <a:rPr lang="nl-NL" sz="2400" i="1" dirty="0">
                <a:solidFill>
                  <a:srgbClr val="1F3864"/>
                </a:solidFill>
              </a:rPr>
              <a:t> commercieel oogmerk 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28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6A37CA-2262-62EF-01C4-AF92B7B7D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750" y="224220"/>
            <a:ext cx="3694947" cy="27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9B3F6BD-129B-DBAA-2188-8881CC18E646}"/>
              </a:ext>
            </a:extLst>
          </p:cNvPr>
          <p:cNvCxnSpPr>
            <a:cxnSpLocks/>
          </p:cNvCxnSpPr>
          <p:nvPr/>
        </p:nvCxnSpPr>
        <p:spPr>
          <a:xfrm flipV="1">
            <a:off x="10358531" y="2745227"/>
            <a:ext cx="0" cy="1705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89B3F6BD-129B-DBAA-2188-8881CC18E646}"/>
              </a:ext>
            </a:extLst>
          </p:cNvPr>
          <p:cNvCxnSpPr>
            <a:cxnSpLocks/>
          </p:cNvCxnSpPr>
          <p:nvPr/>
        </p:nvCxnSpPr>
        <p:spPr>
          <a:xfrm flipV="1">
            <a:off x="6730900" y="2788205"/>
            <a:ext cx="0" cy="1705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89B3F6BD-129B-DBAA-2188-8881CC18E646}"/>
              </a:ext>
            </a:extLst>
          </p:cNvPr>
          <p:cNvCxnSpPr>
            <a:cxnSpLocks/>
          </p:cNvCxnSpPr>
          <p:nvPr/>
        </p:nvCxnSpPr>
        <p:spPr>
          <a:xfrm flipV="1">
            <a:off x="3047513" y="2794014"/>
            <a:ext cx="0" cy="1705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b">
            <a:no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  <a:t> </a:t>
            </a: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endParaRPr lang="nl-NL" sz="3200" dirty="0">
              <a:solidFill>
                <a:srgbClr val="FA6400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448520" y="124581"/>
            <a:ext cx="10169226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r>
              <a:rPr lang="nl-NL" sz="4000" dirty="0">
                <a:solidFill>
                  <a:srgbClr val="002060"/>
                </a:solidFill>
                <a:latin typeface="+mj-lt"/>
              </a:rPr>
              <a:t>Buurkracht – Hoe gaan we aan de slag 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145E9F-65A6-6E3F-4148-4BC841D2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2A37877-03AF-2333-D826-579856987854}"/>
              </a:ext>
            </a:extLst>
          </p:cNvPr>
          <p:cNvSpPr/>
          <p:nvPr/>
        </p:nvSpPr>
        <p:spPr>
          <a:xfrm>
            <a:off x="417495" y="903572"/>
            <a:ext cx="930337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/>
            <a:r>
              <a:rPr lang="nl-NL" sz="2000" b="1" dirty="0">
                <a:solidFill>
                  <a:srgbClr val="004B7D"/>
                </a:solidFill>
                <a:latin typeface="Circular Std Bold"/>
              </a:rPr>
              <a:t>Wij helpen bewoners te organiseren en samen met de buurt aan de slag te gaan. </a:t>
            </a:r>
          </a:p>
          <a:p>
            <a:pPr marL="114300"/>
            <a:r>
              <a:rPr lang="nl-NL" sz="2000" b="1" i="1" dirty="0">
                <a:solidFill>
                  <a:srgbClr val="004B7D"/>
                </a:solidFill>
                <a:latin typeface="Circular Std Bold"/>
              </a:rPr>
              <a:t>Buurkracht heeft al meer dan 650 buurten geholpen in de afgelopen 10 jaar. </a:t>
            </a:r>
            <a:endParaRPr lang="nl-NL" sz="2000" i="1" dirty="0"/>
          </a:p>
        </p:txBody>
      </p:sp>
      <p:pic>
        <p:nvPicPr>
          <p:cNvPr id="8" name="Graphic 1" descr="Gebruikers met effen opvulling">
            <a:extLst>
              <a:ext uri="{FF2B5EF4-FFF2-40B4-BE49-F238E27FC236}">
                <a16:creationId xmlns:a16="http://schemas.microsoft.com/office/drawing/2014/main" id="{942C9325-5D09-5758-C188-D1D8CEC37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5894" y="3030120"/>
            <a:ext cx="914400" cy="914400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98FDA6FA-13C6-C794-3A2D-4B0311704BBE}"/>
              </a:ext>
            </a:extLst>
          </p:cNvPr>
          <p:cNvSpPr/>
          <p:nvPr/>
        </p:nvSpPr>
        <p:spPr>
          <a:xfrm>
            <a:off x="2165987" y="1842699"/>
            <a:ext cx="1814512" cy="1571625"/>
          </a:xfrm>
          <a:prstGeom prst="ellipse">
            <a:avLst/>
          </a:prstGeom>
          <a:solidFill>
            <a:srgbClr val="D4EDFC"/>
          </a:solidFill>
          <a:ln>
            <a:solidFill>
              <a:srgbClr val="015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id="{CF951361-54C9-3726-1FA8-BC3CF016FE98}"/>
              </a:ext>
            </a:extLst>
          </p:cNvPr>
          <p:cNvSpPr txBox="1"/>
          <p:nvPr/>
        </p:nvSpPr>
        <p:spPr>
          <a:xfrm>
            <a:off x="1896704" y="2099531"/>
            <a:ext cx="2311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b="1" dirty="0">
                <a:solidFill>
                  <a:srgbClr val="074C7C"/>
                </a:solidFill>
                <a:latin typeface="+mj-lt"/>
              </a:rPr>
              <a:t>start buurteam</a:t>
            </a:r>
          </a:p>
          <a:p>
            <a:pPr algn="ctr"/>
            <a:r>
              <a:rPr lang="nl-NL" sz="1600" b="1" dirty="0">
                <a:solidFill>
                  <a:srgbClr val="074C7C"/>
                </a:solidFill>
                <a:latin typeface="+mj-lt"/>
              </a:rPr>
              <a:t>enquête</a:t>
            </a:r>
            <a:br>
              <a:rPr lang="nl-NL" sz="1600" b="1" dirty="0">
                <a:solidFill>
                  <a:srgbClr val="074C7C"/>
                </a:solidFill>
                <a:latin typeface="+mj-lt"/>
              </a:rPr>
            </a:br>
            <a:r>
              <a:rPr lang="nl-NL" sz="1600" b="1" dirty="0">
                <a:solidFill>
                  <a:srgbClr val="074C7C"/>
                </a:solidFill>
                <a:latin typeface="+mj-lt"/>
              </a:rPr>
              <a:t>&amp; keuze van actie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4CFA393-02D3-8D3A-5F37-8329AE1D48CB}"/>
              </a:ext>
            </a:extLst>
          </p:cNvPr>
          <p:cNvSpPr/>
          <p:nvPr/>
        </p:nvSpPr>
        <p:spPr>
          <a:xfrm>
            <a:off x="5868712" y="1708398"/>
            <a:ext cx="1814512" cy="1571625"/>
          </a:xfrm>
          <a:prstGeom prst="ellipse">
            <a:avLst/>
          </a:prstGeom>
          <a:solidFill>
            <a:srgbClr val="D4EDFC"/>
          </a:solidFill>
          <a:ln>
            <a:solidFill>
              <a:srgbClr val="015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09D83E50-95BA-AFAF-B651-7F08FBED6C18}"/>
              </a:ext>
            </a:extLst>
          </p:cNvPr>
          <p:cNvSpPr txBox="1"/>
          <p:nvPr/>
        </p:nvSpPr>
        <p:spPr>
          <a:xfrm>
            <a:off x="5794894" y="1827284"/>
            <a:ext cx="196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b="1" dirty="0">
                <a:solidFill>
                  <a:srgbClr val="074C7C"/>
                </a:solidFill>
                <a:latin typeface="+mj-lt"/>
              </a:rPr>
              <a:t>Buurt- bijeenkomst: aanbod presenteren aan buurt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6187BE1F-D7B8-3ED9-E38A-B90988A1A2FE}"/>
              </a:ext>
            </a:extLst>
          </p:cNvPr>
          <p:cNvSpPr/>
          <p:nvPr/>
        </p:nvSpPr>
        <p:spPr>
          <a:xfrm>
            <a:off x="9557269" y="1740480"/>
            <a:ext cx="1814512" cy="1571625"/>
          </a:xfrm>
          <a:prstGeom prst="ellipse">
            <a:avLst/>
          </a:prstGeom>
          <a:solidFill>
            <a:srgbClr val="D4EDFC"/>
          </a:solidFill>
          <a:ln>
            <a:solidFill>
              <a:srgbClr val="015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A3A10E18-D711-4AC7-C0DD-E7A4B6E8C6E6}"/>
              </a:ext>
            </a:extLst>
          </p:cNvPr>
          <p:cNvSpPr txBox="1"/>
          <p:nvPr/>
        </p:nvSpPr>
        <p:spPr>
          <a:xfrm>
            <a:off x="9507144" y="2161412"/>
            <a:ext cx="196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b="1" dirty="0">
                <a:solidFill>
                  <a:srgbClr val="074C7C"/>
                </a:solidFill>
                <a:latin typeface="+mj-lt"/>
              </a:rPr>
              <a:t>evaluatie en resultaat rapportage</a:t>
            </a:r>
          </a:p>
        </p:txBody>
      </p:sp>
      <p:sp>
        <p:nvSpPr>
          <p:cNvPr id="17" name="Tekstvak 1">
            <a:extLst>
              <a:ext uri="{FF2B5EF4-FFF2-40B4-BE49-F238E27FC236}">
                <a16:creationId xmlns:a16="http://schemas.microsoft.com/office/drawing/2014/main" id="{8DAEF3F4-3FD0-529A-36F2-67F79EAA321F}"/>
              </a:ext>
            </a:extLst>
          </p:cNvPr>
          <p:cNvSpPr txBox="1"/>
          <p:nvPr/>
        </p:nvSpPr>
        <p:spPr>
          <a:xfrm>
            <a:off x="1142425" y="3821643"/>
            <a:ext cx="16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>
                <a:latin typeface="+mj-lt"/>
              </a:rPr>
              <a:t>van initiatiefnemer naar buurtteam</a:t>
            </a:r>
          </a:p>
        </p:txBody>
      </p:sp>
      <p:sp>
        <p:nvSpPr>
          <p:cNvPr id="19" name="Tekstvak 1">
            <a:extLst>
              <a:ext uri="{FF2B5EF4-FFF2-40B4-BE49-F238E27FC236}">
                <a16:creationId xmlns:a16="http://schemas.microsoft.com/office/drawing/2014/main" id="{06E1A06E-8F83-D4DF-9D6D-A0DC3318CCDF}"/>
              </a:ext>
            </a:extLst>
          </p:cNvPr>
          <p:cNvSpPr txBox="1"/>
          <p:nvPr/>
        </p:nvSpPr>
        <p:spPr>
          <a:xfrm>
            <a:off x="883375" y="5464668"/>
            <a:ext cx="19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>
                <a:latin typeface="+mj-lt"/>
              </a:rPr>
              <a:t>1-3 maanden</a:t>
            </a:r>
          </a:p>
        </p:txBody>
      </p:sp>
      <p:pic>
        <p:nvPicPr>
          <p:cNvPr id="20" name="Graphic 1" descr="Hulpmiddelen met effen opvulling">
            <a:extLst>
              <a:ext uri="{FF2B5EF4-FFF2-40B4-BE49-F238E27FC236}">
                <a16:creationId xmlns:a16="http://schemas.microsoft.com/office/drawing/2014/main" id="{1CD7BA06-028B-EA71-3D83-550091864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521" y="3084483"/>
            <a:ext cx="763354" cy="763354"/>
          </a:xfrm>
          <a:prstGeom prst="rect">
            <a:avLst/>
          </a:prstGeom>
        </p:spPr>
      </p:pic>
      <p:sp>
        <p:nvSpPr>
          <p:cNvPr id="22" name="Tekstvak 1">
            <a:extLst>
              <a:ext uri="{FF2B5EF4-FFF2-40B4-BE49-F238E27FC236}">
                <a16:creationId xmlns:a16="http://schemas.microsoft.com/office/drawing/2014/main" id="{7E3C57DA-A8A4-A563-DEE8-553F5ED8EC28}"/>
              </a:ext>
            </a:extLst>
          </p:cNvPr>
          <p:cNvSpPr txBox="1"/>
          <p:nvPr/>
        </p:nvSpPr>
        <p:spPr>
          <a:xfrm>
            <a:off x="3882407" y="3811608"/>
            <a:ext cx="1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latin typeface="+mj-lt"/>
              </a:rPr>
              <a:t>leverancier en aanbod kiezen</a:t>
            </a:r>
          </a:p>
        </p:txBody>
      </p:sp>
      <p:pic>
        <p:nvPicPr>
          <p:cNvPr id="23" name="Graphic 1" descr="Open enveloppe met effen opvulling">
            <a:extLst>
              <a:ext uri="{FF2B5EF4-FFF2-40B4-BE49-F238E27FC236}">
                <a16:creationId xmlns:a16="http://schemas.microsoft.com/office/drawing/2014/main" id="{417D606D-F45A-A6DF-4975-777502396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3133" y="3060745"/>
            <a:ext cx="735008" cy="735008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1A914991-D289-3C70-4D03-F24AB98A8CE3}"/>
              </a:ext>
            </a:extLst>
          </p:cNvPr>
          <p:cNvSpPr txBox="1"/>
          <p:nvPr/>
        </p:nvSpPr>
        <p:spPr>
          <a:xfrm>
            <a:off x="5309839" y="3823010"/>
            <a:ext cx="12656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latin typeface="Calibri Light"/>
              </a:rPr>
              <a:t>Communicatie in de buurt</a:t>
            </a:r>
            <a:endParaRPr lang="nl-NL"/>
          </a:p>
        </p:txBody>
      </p:sp>
      <p:pic>
        <p:nvPicPr>
          <p:cNvPr id="25" name="Graphic 1" descr="Scène in de voorstad met effen opvulling">
            <a:extLst>
              <a:ext uri="{FF2B5EF4-FFF2-40B4-BE49-F238E27FC236}">
                <a16:creationId xmlns:a16="http://schemas.microsoft.com/office/drawing/2014/main" id="{13229384-5D8B-87A9-27B6-A1E0F54BBB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9956" y="2995876"/>
            <a:ext cx="914400" cy="914400"/>
          </a:xfrm>
          <a:prstGeom prst="rect">
            <a:avLst/>
          </a:prstGeom>
        </p:spPr>
      </p:pic>
      <p:sp>
        <p:nvSpPr>
          <p:cNvPr id="26" name="Tekstvak 1">
            <a:extLst>
              <a:ext uri="{FF2B5EF4-FFF2-40B4-BE49-F238E27FC236}">
                <a16:creationId xmlns:a16="http://schemas.microsoft.com/office/drawing/2014/main" id="{77B9AD36-2786-6DA0-5C0E-4CAE7C858541}"/>
              </a:ext>
            </a:extLst>
          </p:cNvPr>
          <p:cNvSpPr txBox="1"/>
          <p:nvPr/>
        </p:nvSpPr>
        <p:spPr>
          <a:xfrm>
            <a:off x="7540994" y="3793765"/>
            <a:ext cx="233647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>
                <a:latin typeface="+mj-lt"/>
              </a:rPr>
              <a:t>a.d.h.v. persoonlijke offerte keuze maken en uitvoering</a:t>
            </a:r>
          </a:p>
        </p:txBody>
      </p:sp>
      <p:sp>
        <p:nvSpPr>
          <p:cNvPr id="28" name="Tekstvak 1">
            <a:extLst>
              <a:ext uri="{FF2B5EF4-FFF2-40B4-BE49-F238E27FC236}">
                <a16:creationId xmlns:a16="http://schemas.microsoft.com/office/drawing/2014/main" id="{E26260B9-A991-D1AD-62AC-C843DF020E86}"/>
              </a:ext>
            </a:extLst>
          </p:cNvPr>
          <p:cNvSpPr txBox="1"/>
          <p:nvPr/>
        </p:nvSpPr>
        <p:spPr>
          <a:xfrm>
            <a:off x="4173324" y="5414845"/>
            <a:ext cx="19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>
                <a:latin typeface="+mj-lt"/>
              </a:rPr>
              <a:t>10-12 weken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4E880A5-D48B-A54A-B78C-30E356C4E7B7}"/>
              </a:ext>
            </a:extLst>
          </p:cNvPr>
          <p:cNvGrpSpPr/>
          <p:nvPr/>
        </p:nvGrpSpPr>
        <p:grpSpPr>
          <a:xfrm>
            <a:off x="763154" y="4545566"/>
            <a:ext cx="10063480" cy="872396"/>
            <a:chOff x="789189" y="4449418"/>
            <a:chExt cx="10063480" cy="872396"/>
          </a:xfrm>
        </p:grpSpPr>
        <p:sp>
          <p:nvSpPr>
            <p:cNvPr id="18" name="Pijl: vijfhoek 17">
              <a:extLst>
                <a:ext uri="{FF2B5EF4-FFF2-40B4-BE49-F238E27FC236}">
                  <a16:creationId xmlns:a16="http://schemas.microsoft.com/office/drawing/2014/main" id="{02D7D4A9-5A85-4F28-C5AC-7092FD68FA5D}"/>
                </a:ext>
              </a:extLst>
            </p:cNvPr>
            <p:cNvSpPr/>
            <p:nvPr/>
          </p:nvSpPr>
          <p:spPr>
            <a:xfrm>
              <a:off x="789189" y="4458710"/>
              <a:ext cx="2794000" cy="863104"/>
            </a:xfrm>
            <a:prstGeom prst="homePlat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 dirty="0">
                  <a:latin typeface="+mj-lt"/>
                </a:rPr>
                <a:t>Stap 1 en 2 </a:t>
              </a:r>
              <a:r>
                <a:rPr lang="nl-NL" sz="1400" dirty="0">
                  <a:latin typeface="+mj-lt"/>
                </a:rPr>
                <a:t>: </a:t>
              </a:r>
            </a:p>
            <a:p>
              <a:pPr algn="ctr"/>
              <a:r>
                <a:rPr lang="nl-NL" sz="1400" b="1" dirty="0">
                  <a:latin typeface="+mj-lt"/>
                </a:rPr>
                <a:t>Vinden initiatiefnemers </a:t>
              </a:r>
            </a:p>
            <a:p>
              <a:pPr algn="ctr"/>
              <a:r>
                <a:rPr lang="nl-NL" sz="1400" b="1" dirty="0">
                  <a:latin typeface="+mj-lt"/>
                </a:rPr>
                <a:t>en smeden buurtteam</a:t>
              </a:r>
            </a:p>
          </p:txBody>
        </p:sp>
        <p:sp>
          <p:nvSpPr>
            <p:cNvPr id="27" name="Pijl: punthaak 26">
              <a:extLst>
                <a:ext uri="{FF2B5EF4-FFF2-40B4-BE49-F238E27FC236}">
                  <a16:creationId xmlns:a16="http://schemas.microsoft.com/office/drawing/2014/main" id="{D9BBF2E8-68AF-B801-AEC7-B297EC23A2E6}"/>
                </a:ext>
              </a:extLst>
            </p:cNvPr>
            <p:cNvSpPr/>
            <p:nvPr/>
          </p:nvSpPr>
          <p:spPr>
            <a:xfrm>
              <a:off x="3394594" y="4449418"/>
              <a:ext cx="3829050" cy="863104"/>
            </a:xfrm>
            <a:prstGeom prst="chevron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>
                  <a:solidFill>
                    <a:schemeClr val="bg1"/>
                  </a:solidFill>
                  <a:latin typeface="+mj-lt"/>
                </a:rPr>
                <a:t>Stap 3, 4 en 5:</a:t>
              </a:r>
            </a:p>
            <a:p>
              <a:pPr algn="ctr"/>
              <a:r>
                <a:rPr lang="nl-NL" sz="1400" b="1">
                  <a:solidFill>
                    <a:schemeClr val="bg1"/>
                  </a:solidFill>
                  <a:latin typeface="+mj-lt"/>
                </a:rPr>
                <a:t> Buurtteam maakt plan en nodigt buren uit, promotie aanbod en buurtbijeenkomst</a:t>
              </a:r>
              <a:endParaRPr lang="nl-NL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Pijl: punthaak 29">
              <a:extLst>
                <a:ext uri="{FF2B5EF4-FFF2-40B4-BE49-F238E27FC236}">
                  <a16:creationId xmlns:a16="http://schemas.microsoft.com/office/drawing/2014/main" id="{7C5E5B4F-AED2-A69C-93A8-5004119549F5}"/>
                </a:ext>
              </a:extLst>
            </p:cNvPr>
            <p:cNvSpPr/>
            <p:nvPr/>
          </p:nvSpPr>
          <p:spPr>
            <a:xfrm>
              <a:off x="7023619" y="4449418"/>
              <a:ext cx="3829050" cy="863104"/>
            </a:xfrm>
            <a:prstGeom prst="chevron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+mj-lt"/>
                </a:rPr>
                <a:t>Uitvoering</a:t>
              </a:r>
            </a:p>
          </p:txBody>
        </p:sp>
      </p:grpSp>
      <p:sp>
        <p:nvSpPr>
          <p:cNvPr id="31" name="Tekstvak 1">
            <a:extLst>
              <a:ext uri="{FF2B5EF4-FFF2-40B4-BE49-F238E27FC236}">
                <a16:creationId xmlns:a16="http://schemas.microsoft.com/office/drawing/2014/main" id="{DDCEBFC2-1768-E0F0-830A-80DD236F60EF}"/>
              </a:ext>
            </a:extLst>
          </p:cNvPr>
          <p:cNvSpPr txBox="1"/>
          <p:nvPr/>
        </p:nvSpPr>
        <p:spPr>
          <a:xfrm>
            <a:off x="7820470" y="5386967"/>
            <a:ext cx="19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>
                <a:latin typeface="+mj-lt"/>
              </a:rPr>
              <a:t>± 2-3 maanden</a:t>
            </a:r>
          </a:p>
        </p:txBody>
      </p:sp>
    </p:spTree>
    <p:extLst>
      <p:ext uri="{BB962C8B-B14F-4D97-AF65-F5344CB8AC3E}">
        <p14:creationId xmlns:p14="http://schemas.microsoft.com/office/powerpoint/2010/main" val="27835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b">
            <a:no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  <a:t> </a:t>
            </a: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endParaRPr lang="nl-NL" sz="3200" dirty="0">
              <a:solidFill>
                <a:srgbClr val="FA6400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1246265" y="184112"/>
            <a:ext cx="9992665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20" rIns="45719" bIns="4572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r>
              <a:rPr lang="nl-NL" sz="4000" dirty="0">
                <a:solidFill>
                  <a:srgbClr val="002060"/>
                </a:solidFill>
                <a:latin typeface="+mj-lt"/>
              </a:rPr>
              <a:t>Buurkracht – Enquête Oudkarspel 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1142069" y="946629"/>
            <a:ext cx="733333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/>
            <a:r>
              <a:rPr lang="nl-NL" b="1" i="1" dirty="0">
                <a:solidFill>
                  <a:srgbClr val="004B7D"/>
                </a:solidFill>
                <a:latin typeface="Circular Std Bold"/>
                <a:cs typeface="Circular Std Bold" panose="020B0604020101020102" pitchFamily="34" charset="77"/>
              </a:rPr>
              <a:t>Ong. 100  ingevulde enquêteformulieren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C6535F-A554-176C-B154-4EE0A00F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r="12500"/>
          <a:stretch/>
        </p:blipFill>
        <p:spPr>
          <a:xfrm>
            <a:off x="9373541" y="3533914"/>
            <a:ext cx="2628000" cy="2628000"/>
          </a:xfrm>
          <a:prstGeom prst="ellipse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D145E9F-65A6-6E3F-4148-4BC841D21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DECADE5-4DAC-8EE2-639F-933F89064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66274"/>
              </p:ext>
            </p:extLst>
          </p:nvPr>
        </p:nvGraphicFramePr>
        <p:xfrm>
          <a:off x="1286851" y="1382156"/>
          <a:ext cx="7482810" cy="38557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91755">
                  <a:extLst>
                    <a:ext uri="{9D8B030D-6E8A-4147-A177-3AD203B41FA5}">
                      <a16:colId xmlns:a16="http://schemas.microsoft.com/office/drawing/2014/main" val="3819798057"/>
                    </a:ext>
                  </a:extLst>
                </a:gridCol>
                <a:gridCol w="1846537">
                  <a:extLst>
                    <a:ext uri="{9D8B030D-6E8A-4147-A177-3AD203B41FA5}">
                      <a16:colId xmlns:a16="http://schemas.microsoft.com/office/drawing/2014/main" val="3623118189"/>
                    </a:ext>
                  </a:extLst>
                </a:gridCol>
                <a:gridCol w="1540333">
                  <a:extLst>
                    <a:ext uri="{9D8B030D-6E8A-4147-A177-3AD203B41FA5}">
                      <a16:colId xmlns:a16="http://schemas.microsoft.com/office/drawing/2014/main" val="3272858592"/>
                    </a:ext>
                  </a:extLst>
                </a:gridCol>
                <a:gridCol w="2004185">
                  <a:extLst>
                    <a:ext uri="{9D8B030D-6E8A-4147-A177-3AD203B41FA5}">
                      <a16:colId xmlns:a16="http://schemas.microsoft.com/office/drawing/2014/main" val="68849497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/>
                        <a:t>Ja, heb ik al / Mee bezig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/>
                        <a:t>Nee, wel geïnteresseerd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/>
                        <a:t>Niet mogelijk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9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Dakisolatie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3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Spouwmuurisolatie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4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Vloerisolatie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18 %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6 %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1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HR++ glas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551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/>
                        <a:t>Zonnepanelen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58 %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18 %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3 %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9376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/>
                        <a:t>Warmtepomp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11 %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39 %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4730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Groen dak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kruipruimte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0204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Tuin </a:t>
                      </a:r>
                      <a:r>
                        <a:rPr lang="nl-NL" sz="1400" dirty="0" err="1"/>
                        <a:t>vergroenen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vloerverwarming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393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Thuis batterij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400" dirty="0"/>
                        <a:t>zonneboiler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dirty="0"/>
                        <a:t>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74899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E9B6522F-2BA2-F55C-EA50-43F982F6B6A0}"/>
              </a:ext>
            </a:extLst>
          </p:cNvPr>
          <p:cNvSpPr/>
          <p:nvPr/>
        </p:nvSpPr>
        <p:spPr>
          <a:xfrm>
            <a:off x="1142069" y="5583559"/>
            <a:ext cx="807674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/>
            <a:r>
              <a:rPr lang="nl-NL" sz="1800" b="1" dirty="0">
                <a:solidFill>
                  <a:srgbClr val="004B7D"/>
                </a:solidFill>
                <a:latin typeface="+mn-lt"/>
                <a:cs typeface="Circular Std Bold" panose="020B0604020101020102" pitchFamily="34" charset="77"/>
              </a:rPr>
              <a:t>Verder veel opmerkingen over regentonnen/ wateropslag, </a:t>
            </a:r>
            <a:r>
              <a:rPr lang="nl-NL" sz="1800" b="1" dirty="0" err="1">
                <a:solidFill>
                  <a:srgbClr val="004B7D"/>
                </a:solidFill>
                <a:latin typeface="+mn-lt"/>
                <a:cs typeface="Circular Std Bold" panose="020B0604020101020102" pitchFamily="34" charset="77"/>
              </a:rPr>
              <a:t>vergroenen</a:t>
            </a:r>
            <a:r>
              <a:rPr lang="nl-NL" sz="1800" b="1" dirty="0">
                <a:solidFill>
                  <a:srgbClr val="004B7D"/>
                </a:solidFill>
                <a:latin typeface="+mn-lt"/>
                <a:cs typeface="Circular Std Bold" panose="020B0604020101020102" pitchFamily="34" charset="77"/>
              </a:rPr>
              <a:t> buurt, AED,  buurt leefbaarder maken/houden met o.a. buurtbieb. 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0BAAC48-06C9-84C5-DBDD-F11B7613A936}"/>
              </a:ext>
            </a:extLst>
          </p:cNvPr>
          <p:cNvSpPr/>
          <p:nvPr/>
        </p:nvSpPr>
        <p:spPr>
          <a:xfrm>
            <a:off x="5602514" y="2970268"/>
            <a:ext cx="754743" cy="116114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7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3" y="885621"/>
            <a:ext cx="7321578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1F3864"/>
              </a:buClr>
              <a:buSzPts val="4000"/>
            </a:pPr>
            <a:r>
              <a:rPr lang="nl-NL" sz="4000" b="1" dirty="0">
                <a:solidFill>
                  <a:srgbClr val="1F3864"/>
                </a:solidFill>
              </a:rPr>
              <a:t>Keuze voor:</a:t>
            </a:r>
            <a:endParaRPr lang="nl-NL" sz="4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2" y="1910057"/>
            <a:ext cx="10499677" cy="39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Collectieve inkoopactie HR++ glas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Collectieve inkoopactie zonnepanelen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24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Informatie over warmtepompen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3000" i="1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357352" y="510621"/>
            <a:ext cx="10620191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1F3864"/>
              </a:buClr>
              <a:buSzPts val="4000"/>
            </a:pPr>
            <a:r>
              <a:rPr lang="nl-NL" sz="4000" b="1" dirty="0">
                <a:solidFill>
                  <a:srgbClr val="1F3864"/>
                </a:solidFill>
              </a:rPr>
              <a:t>Werkwijze team Buurkracht Oudkarspel</a:t>
            </a:r>
            <a:endParaRPr lang="nl-NL" sz="4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357352" y="1432674"/>
            <a:ext cx="11477296" cy="501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r>
              <a:rPr lang="nl-NL" sz="2400" i="1" dirty="0">
                <a:solidFill>
                  <a:srgbClr val="1F3864"/>
                </a:solidFill>
              </a:rPr>
              <a:t>Inventarisatie van bedrijven voor HR++ glas en zonnepanelen door middel van Duurzaam Bouwloket- en bedrijfswebsites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2400" i="1" dirty="0">
              <a:solidFill>
                <a:srgbClr val="1F3864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endParaRPr lang="nl-NL" sz="1000" i="1" dirty="0">
              <a:solidFill>
                <a:srgbClr val="1F3864"/>
              </a:solidFill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+mj-lt"/>
              <a:buAutoNum type="arabicPeriod"/>
            </a:pPr>
            <a:r>
              <a:rPr lang="nl-NL" sz="2400" i="1" dirty="0">
                <a:solidFill>
                  <a:srgbClr val="1F3864"/>
                </a:solidFill>
              </a:rPr>
              <a:t>Selectie lokale- en regionale bedrijven</a:t>
            </a:r>
          </a:p>
          <a:p>
            <a:pPr marL="631825" lvl="4">
              <a:buClr>
                <a:srgbClr val="1F3864"/>
              </a:buClr>
              <a:buSzPts val="3000"/>
              <a:tabLst>
                <a:tab pos="631825" algn="l"/>
              </a:tabLst>
            </a:pPr>
            <a:r>
              <a:rPr lang="nl-NL" sz="2000" dirty="0">
                <a:solidFill>
                  <a:srgbClr val="1F3864"/>
                </a:solidFill>
              </a:rPr>
              <a:t>Keuze gemaakt voor aanvraag offerte voor voorbeeldwoningen</a:t>
            </a:r>
          </a:p>
          <a:p>
            <a:pPr marL="1263650" lvl="2" indent="-365125">
              <a:buClr>
                <a:srgbClr val="1F3864"/>
              </a:buClr>
              <a:buSzPts val="3000"/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1F3864"/>
                </a:solidFill>
              </a:rPr>
              <a:t> 4 bedrijven voor HR++glas</a:t>
            </a:r>
          </a:p>
          <a:p>
            <a:pPr marL="1263650" lvl="2" indent="-365125">
              <a:buClr>
                <a:srgbClr val="1F3864"/>
              </a:buClr>
              <a:buSzPts val="3000"/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1F3864"/>
                </a:solidFill>
              </a:rPr>
              <a:t> 4 bedrijven voor zonnepanelen</a:t>
            </a:r>
            <a:endParaRPr lang="nl-NL" sz="2000" i="1" dirty="0">
              <a:solidFill>
                <a:srgbClr val="1F3864"/>
              </a:solidFill>
            </a:endParaRPr>
          </a:p>
          <a:p>
            <a:pPr marL="898525">
              <a:buClr>
                <a:srgbClr val="1F3864"/>
              </a:buClr>
              <a:buSzPts val="3000"/>
            </a:pPr>
            <a:endParaRPr lang="nl-NL" sz="2400" i="1" dirty="0">
              <a:solidFill>
                <a:srgbClr val="1F3864"/>
              </a:solidFill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+mj-lt"/>
              <a:buAutoNum type="arabicPeriod"/>
            </a:pPr>
            <a:r>
              <a:rPr lang="nl-NL" sz="2400" i="1" dirty="0">
                <a:solidFill>
                  <a:srgbClr val="1F3864"/>
                </a:solidFill>
              </a:rPr>
              <a:t>Bedrijfsbezoek aan deze bedrijven</a:t>
            </a:r>
          </a:p>
          <a:p>
            <a:pPr marL="531813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</a:pPr>
            <a:r>
              <a:rPr lang="nl-NL" sz="2000" dirty="0">
                <a:solidFill>
                  <a:srgbClr val="1F3864"/>
                </a:solidFill>
              </a:rPr>
              <a:t>Keuze gemaakt op basis van:</a:t>
            </a:r>
          </a:p>
          <a:p>
            <a:pPr marL="14303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1F3864"/>
                </a:solidFill>
              </a:rPr>
              <a:t>ervaring bedrijfsbezoek </a:t>
            </a:r>
          </a:p>
          <a:p>
            <a:pPr marL="14303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Courier New" panose="02070309020205020404" pitchFamily="49" charset="0"/>
              <a:buChar char="o"/>
            </a:pPr>
            <a:r>
              <a:rPr lang="nl-NL" sz="2000" dirty="0">
                <a:solidFill>
                  <a:srgbClr val="1F3864"/>
                </a:solidFill>
              </a:rPr>
              <a:t>vergelijking offertes, prijs-kwaliteit, garanties, certificering en vakmanschap</a:t>
            </a:r>
          </a:p>
        </p:txBody>
      </p:sp>
    </p:spTree>
    <p:extLst>
      <p:ext uri="{BB962C8B-B14F-4D97-AF65-F5344CB8AC3E}">
        <p14:creationId xmlns:p14="http://schemas.microsoft.com/office/powerpoint/2010/main" val="187074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583462" y="1626536"/>
            <a:ext cx="11359372" cy="503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Helpen al 25+ jaar klanten in de regio Alkmaar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Regionale leverancier van diversen glassoorten(o.a. isolatieglas HR++ glas en HR++ veiligheidsglas)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Denkt mee met ventilatie in huis door plaatsing ventilatieroosters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Geeft eerlijk en helder advies op gebied van </a:t>
            </a:r>
          </a:p>
          <a:p>
            <a:pPr lvl="0">
              <a:buClr>
                <a:srgbClr val="1F3864"/>
              </a:buClr>
              <a:buSzPts val="3000"/>
            </a:pPr>
            <a:r>
              <a:rPr lang="nl-NL" sz="2400" i="1" dirty="0">
                <a:solidFill>
                  <a:srgbClr val="1F3864"/>
                </a:solidFill>
              </a:rPr>
              <a:t>    rendement en noodzaak van vervanging</a:t>
            </a:r>
          </a:p>
          <a:p>
            <a:pPr lvl="0">
              <a:buClr>
                <a:srgbClr val="1F3864"/>
              </a:buClr>
              <a:buSzPts val="3000"/>
            </a:pPr>
            <a:endParaRPr lang="nl-NL" sz="1000" i="1" dirty="0">
              <a:solidFill>
                <a:srgbClr val="1F3864"/>
              </a:solidFill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2400" i="1" dirty="0">
                <a:solidFill>
                  <a:srgbClr val="1F3864"/>
                </a:solidFill>
              </a:rPr>
              <a:t>Heeft een eigen glasservice en plaatst glas met </a:t>
            </a:r>
          </a:p>
          <a:p>
            <a:pPr lvl="0">
              <a:buClr>
                <a:srgbClr val="1F3864"/>
              </a:buClr>
              <a:buSzPts val="3000"/>
            </a:pPr>
            <a:r>
              <a:rPr lang="nl-NL" sz="2400" i="1" dirty="0">
                <a:solidFill>
                  <a:srgbClr val="1F3864"/>
                </a:solidFill>
              </a:rPr>
              <a:t>   eigen personeel, welke zijn voorzien van de </a:t>
            </a:r>
          </a:p>
          <a:p>
            <a:pPr lvl="0">
              <a:buClr>
                <a:srgbClr val="1F3864"/>
              </a:buClr>
              <a:buSzPts val="3000"/>
            </a:pPr>
            <a:r>
              <a:rPr lang="nl-NL" sz="2400" i="1" dirty="0">
                <a:solidFill>
                  <a:srgbClr val="1F3864"/>
                </a:solidFill>
              </a:rPr>
              <a:t>   benodigde hulpmiddelen, diploma’s / certificaten</a:t>
            </a:r>
            <a:endParaRPr lang="nl-NL" sz="2800" b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endParaRPr lang="nl-NL" sz="2800" b="1" dirty="0">
              <a:solidFill>
                <a:srgbClr val="1F3864"/>
              </a:solidFill>
            </a:endParaRPr>
          </a:p>
          <a:p>
            <a:pPr lvl="0">
              <a:buClr>
                <a:srgbClr val="1F3864"/>
              </a:buClr>
              <a:buSzPts val="3000"/>
            </a:pPr>
            <a:r>
              <a:rPr lang="nl-NL" sz="2400" b="1" dirty="0">
                <a:solidFill>
                  <a:srgbClr val="1F3864"/>
                </a:solidFill>
              </a:rPr>
              <a:t>Adres: </a:t>
            </a:r>
            <a:r>
              <a:rPr lang="nl-NL" sz="2400" b="1" i="1" dirty="0">
                <a:solidFill>
                  <a:srgbClr val="1F3864"/>
                </a:solidFill>
              </a:rPr>
              <a:t>Wezelkoog 44, Alkmaar	</a:t>
            </a:r>
            <a:r>
              <a:rPr lang="nl-NL" sz="3000" b="1" i="1" dirty="0">
                <a:solidFill>
                  <a:srgbClr val="1F3864"/>
                </a:solidFill>
              </a:rPr>
              <a:t>  	             </a:t>
            </a:r>
            <a:r>
              <a:rPr lang="nl-NL" sz="2400" b="1" i="1" dirty="0" err="1">
                <a:solidFill>
                  <a:srgbClr val="1F3864"/>
                </a:solidFill>
              </a:rPr>
              <a:t>https</a:t>
            </a:r>
            <a:r>
              <a:rPr lang="nl-NL" sz="2400" b="1" i="1" dirty="0">
                <a:solidFill>
                  <a:srgbClr val="1F3864"/>
                </a:solidFill>
              </a:rPr>
              <a:t>://glashandeldekroon.nl</a:t>
            </a:r>
            <a:endParaRPr lang="nl-NL" sz="3000" b="1" i="1" dirty="0">
              <a:solidFill>
                <a:srgbClr val="1F3864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5C6E4C-33A0-9FF0-04F1-BBB47E61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342" y="3777366"/>
            <a:ext cx="2883933" cy="1970688"/>
          </a:xfrm>
          <a:prstGeom prst="rect">
            <a:avLst/>
          </a:prstGeom>
        </p:spPr>
      </p:pic>
      <p:sp>
        <p:nvSpPr>
          <p:cNvPr id="135" name="Google Shape;135;p19"/>
          <p:cNvSpPr txBox="1"/>
          <p:nvPr/>
        </p:nvSpPr>
        <p:spPr>
          <a:xfrm>
            <a:off x="334297" y="587581"/>
            <a:ext cx="11857703" cy="74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</a:rPr>
              <a:t>Gekozen Glas leverancier: </a:t>
            </a:r>
            <a:r>
              <a:rPr lang="nl-NL" sz="4000" b="1" i="1" dirty="0">
                <a:solidFill>
                  <a:srgbClr val="1F3864"/>
                </a:solidFill>
              </a:rPr>
              <a:t>Glashandel de Kroon</a:t>
            </a:r>
            <a:endParaRPr lang="nl-NL" sz="4000" b="1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150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1558F6072B446AA63AA953D3C82DC" ma:contentTypeVersion="10" ma:contentTypeDescription="Een nieuw document maken." ma:contentTypeScope="" ma:versionID="db715170bb7c11a1a1d1a7fbbd267abf">
  <xsd:schema xmlns:xsd="http://www.w3.org/2001/XMLSchema" xmlns:xs="http://www.w3.org/2001/XMLSchema" xmlns:p="http://schemas.microsoft.com/office/2006/metadata/properties" xmlns:ns3="9e4ff031-c45e-42d3-b2b9-0fd0659b5740" xmlns:ns4="076f1b81-fce1-4b00-9a61-997cc92f74e8" targetNamespace="http://schemas.microsoft.com/office/2006/metadata/properties" ma:root="true" ma:fieldsID="52f93a4dbf3288093ceaad6976882694" ns3:_="" ns4:_="">
    <xsd:import namespace="9e4ff031-c45e-42d3-b2b9-0fd0659b5740"/>
    <xsd:import namespace="076f1b81-fce1-4b00-9a61-997cc92f74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f031-c45e-42d3-b2b9-0fd0659b5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f1b81-fce1-4b00-9a61-997cc92f74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77E651-961E-40CD-8647-9AB0ED217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38CE99-0F17-49F9-BE66-51EC2CE81E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B9CBA3-15BF-4EDC-B76B-F12D2EAA8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ff031-c45e-42d3-b2b9-0fd0659b5740"/>
    <ds:schemaRef ds:uri="076f1b81-fce1-4b00-9a61-997cc92f74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10513</TotalTime>
  <Words>1096</Words>
  <Application>Microsoft Macintosh PowerPoint</Application>
  <PresentationFormat>Breedbeeld</PresentationFormat>
  <Paragraphs>259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8" baseType="lpstr">
      <vt:lpstr>Swiss721BT Rounded</vt:lpstr>
      <vt:lpstr>Systeemlettertype regulier</vt:lpstr>
      <vt:lpstr>Calibri</vt:lpstr>
      <vt:lpstr>Helvetica Neue</vt:lpstr>
      <vt:lpstr>Wingdings</vt:lpstr>
      <vt:lpstr>Circular Std Bold</vt:lpstr>
      <vt:lpstr>Courier New</vt:lpstr>
      <vt:lpstr>Calibri Light</vt:lpstr>
      <vt:lpstr>Aptos</vt:lpstr>
      <vt:lpstr>Corbel</vt:lpstr>
      <vt:lpstr>Arial</vt:lpstr>
      <vt:lpstr>Times New Roman</vt:lpstr>
      <vt:lpstr>Kantoorthema</vt:lpstr>
      <vt:lpstr>Buurtbijeenkomst isoleren en/of zonnepanelen  Oudkarspel     25-04-2024 </vt:lpstr>
      <vt:lpstr>PowerPoint-presentatie</vt:lpstr>
      <vt:lpstr>PowerPoint-presentatie</vt:lpstr>
      <vt:lpstr>PowerPoint-presentatie</vt:lpstr>
      <vt:lpstr>          </vt:lpstr>
      <vt:lpstr>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 ons</vt:lpstr>
      <vt:lpstr>Inventariseren Zonnepanelen</vt:lpstr>
      <vt:lpstr>PowerPoint-presentatie</vt:lpstr>
      <vt:lpstr>Montagemateriaal 20 jaar Garantie </vt:lpstr>
      <vt:lpstr>GoodWe Serieel Omvormer  Garantie 15 jaar</vt:lpstr>
      <vt:lpstr>Hoymiles  Semi-Parallel Garantie 25 jaar</vt:lpstr>
      <vt:lpstr>Enphase  Parallel Garantie 25 jaar</vt:lpstr>
      <vt:lpstr>Offerte en Uitvoering</vt:lpstr>
      <vt:lpstr>PowerPoint-presentatie</vt:lpstr>
      <vt:lpstr>PowerPoint-presentatie</vt:lpstr>
      <vt:lpstr>PAUZE</vt:lpstr>
      <vt:lpstr> </vt:lpstr>
      <vt:lpstr>BEDANKT VOOR UW KOMST!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Roxanne Oude Alink Buurtbegeleider Zuidoost Brabant</dc:title>
  <dc:creator>Roos Gerritsen</dc:creator>
  <cp:lastModifiedBy>Marianne van der Ende</cp:lastModifiedBy>
  <cp:revision>19</cp:revision>
  <cp:lastPrinted>2024-04-25T13:11:55Z</cp:lastPrinted>
  <dcterms:modified xsi:type="dcterms:W3CDTF">2024-04-25T13:20:29Z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0x0101004101558F6072B446AA63AA953D3C82DC</vt:lpwstr>
  </property>
</Properties>
</file>