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0" r:id="rId6"/>
    <p:sldId id="257" r:id="rId7"/>
    <p:sldId id="259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6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F5057-36D9-401B-BBA6-615210570383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A0157-16D4-47B4-A547-6B52AAA7B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73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0157-16D4-47B4-A547-6B52AAA7B27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78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0157-16D4-47B4-A547-6B52AAA7B27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73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79CC-7E04-BD4E-AEF9-157BE057D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325CA-E242-A446-B41D-47C70B90F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EF325-B4FA-6D45-92F9-05EC3817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2B7F-22DE-8E4B-9652-76B081D9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83992-2398-F84B-9B42-F01E57E5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11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71FB-C464-1D44-995D-8745D0C2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88EB2-AB01-3B44-AFDE-DA37BDF7D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0AF88-7F82-0941-82F2-C52D08F4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84C69-18CF-4F4B-A3D3-5D41CBF1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3A53B-F7A8-E941-AECB-3A53687D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9383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19DB3-8929-BE48-9821-8B905C287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A51DB-3AED-E947-9857-43D4E03C0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F7C62-C6C4-884A-A070-0786B071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2DC95-6C88-DA48-95EC-1589C20F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D02C1-C339-D34C-B510-484FA1C0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537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C81E-B155-3248-8EB2-ED9C2A71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6041-2323-9A47-8365-80C74E4DF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1DD7A-CE59-2346-A673-4822A0BC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45915-A865-FE44-882A-AD4A05EF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F1715-D02A-2546-B167-5C58B477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0630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F33F-85E5-6248-9E5E-79590010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522CF-0291-5846-8CBD-5B9F2606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6A478-7929-7641-BD7D-D3985288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1AECA-85F9-C144-8FC4-29455C72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29F8E-47A4-C24B-ABC7-7993B85F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4691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59DB-DDF5-244C-97CB-5599DD07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D94B6-10B4-9048-A06A-A320D2C53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2F731-2FF9-1343-A953-E902DF90B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51E3D-E22A-594A-B2DD-0AF550AA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3AEA2-2672-BC42-A536-A329B11E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19227-4DAB-7C4D-B7E5-9DD4665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328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1D0D-65C6-124C-B937-E2CD3F3C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A4D3C-7490-5C47-961C-FF78B833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65CD5-E750-2948-9412-AA1A4C995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3462B-A2FF-DB44-ADFC-2700A56B1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90D64-DA11-0B41-A008-9D05DE1B2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F277F6-DBC8-464F-9406-C0048EF8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82F72-F694-6A4F-8F3B-C1F3A79C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6439EE-7589-7441-B4DA-5B21D9B6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3150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2058F-820E-CC41-B768-B8A67C33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43EB4-A12A-F14F-B982-A36A7CB9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729E3-4181-254F-8835-995C04CD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2BC56-2DF2-2A42-808C-A64A8233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382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9DEA4-3639-E548-AD40-FE44E27C5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61E6F-C581-294A-99E0-E55214FA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E1999-26AE-094C-BA58-D73606F1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83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0151-19F7-1049-9574-61CCB40C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C6D0-7A65-764A-89EC-AA116FF0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7060B-1981-944E-93E6-9F1332AC7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23340-03D0-C544-8DEA-1B79E344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9B2A3-58D2-1443-848C-EC14CF9E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EE538-F910-9643-A15F-B7FACED0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78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BE25-B27D-6B49-B328-D8FDED3A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88351-6BAF-E34C-8FB0-BA4946D55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E495E-2EAA-CB43-804C-AD8EBD539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A6449-AE5A-B640-844D-4405799D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9B65F-B297-FD4A-8EE6-487AA40D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5BA90-2670-1642-A22A-88DC3E1D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242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3D8FF-4B4C-834D-A597-BD500CB2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BF2B6-C866-6D46-A602-27701420E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4E9-4887-0846-A4A5-C6E82E674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D43D-8778-C244-9DC6-84145C0EDBAB}" type="datetimeFigureOut">
              <a:rPr lang="en-NL" smtClean="0"/>
              <a:t>11/04/2025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76E80-75C0-2548-881A-5B9B5F592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3F5BC-4416-0F44-9DA2-30E5AA672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D7A49-3527-1040-9E33-6DE520207FC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931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klimaatplein.castricum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3D6ED-9CEA-204E-B788-DA833062FB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 descr="Afbeelding met buitenshuis, achtertuin, tuin, Tuinarchitectuur&#10;&#10;Door AI gegenereerde inhoud is mogelijk onjuist.">
            <a:extLst>
              <a:ext uri="{FF2B5EF4-FFF2-40B4-BE49-F238E27FC236}">
                <a16:creationId xmlns:a16="http://schemas.microsoft.com/office/drawing/2014/main" id="{71C93E68-2AB0-0A11-E4C4-4F9674FA9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" y="2001838"/>
            <a:ext cx="6481527" cy="48611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04DAD-8671-7347-B38D-EBC706DFC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583" y="257390"/>
            <a:ext cx="9144000" cy="1744448"/>
          </a:xfrm>
        </p:spPr>
        <p:txBody>
          <a:bodyPr anchor="t" anchorCtr="0">
            <a:noAutofit/>
          </a:bodyPr>
          <a:lstStyle/>
          <a:p>
            <a:pPr fontAlgn="t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Subsidies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voor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een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groen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dak en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een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groene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tuin</a:t>
            </a:r>
            <a:endParaRPr lang="en-NL" sz="3200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D3A6F-F80B-104A-8F81-9AF6C009F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3073" y="4399985"/>
            <a:ext cx="4486064" cy="1076216"/>
          </a:xfrm>
        </p:spPr>
        <p:txBody>
          <a:bodyPr>
            <a:noAutofit/>
          </a:bodyPr>
          <a:lstStyle/>
          <a:p>
            <a:pPr algn="l"/>
            <a:r>
              <a:rPr lang="en-GB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Mathijs van Beusekom</a:t>
            </a:r>
          </a:p>
          <a:p>
            <a:pPr algn="l"/>
            <a:r>
              <a:rPr lang="en-GB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Beleidsmedewerker water en klimaatadaptatie</a:t>
            </a:r>
          </a:p>
          <a:p>
            <a:pPr algn="l"/>
            <a:r>
              <a:rPr lang="en-GB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4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42196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8068-645F-B26C-D859-AEE3FD84B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4DF998-0331-2A5F-AD73-57762B593D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0168E44-AF37-5386-9123-2C5DAC44C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550" y="923452"/>
            <a:ext cx="7927818" cy="938779"/>
          </a:xfrm>
        </p:spPr>
        <p:txBody>
          <a:bodyPr/>
          <a:lstStyle/>
          <a:p>
            <a:r>
              <a:rPr lang="nl-NL" dirty="0"/>
              <a:t>Wat is klimaatadaptatie?</a:t>
            </a:r>
          </a:p>
        </p:txBody>
      </p:sp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84D71273-6D06-E795-F1B3-F896E975DD65}"/>
              </a:ext>
            </a:extLst>
          </p:cNvPr>
          <p:cNvSpPr txBox="1">
            <a:spLocks/>
          </p:cNvSpPr>
          <p:nvPr/>
        </p:nvSpPr>
        <p:spPr>
          <a:xfrm>
            <a:off x="877650" y="3331111"/>
            <a:ext cx="6968370" cy="1501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solidFill>
                  <a:schemeClr val="accent1"/>
                </a:solidFill>
              </a:rPr>
              <a:t>Klimaatadaptatie is: Het voorbereiden van onze leefomgeving op extremere weersomstandigheden en een veranderend klimaat</a:t>
            </a:r>
          </a:p>
          <a:p>
            <a:endParaRPr lang="nl-NL" sz="1800" dirty="0">
              <a:solidFill>
                <a:schemeClr val="accent1"/>
              </a:solidFill>
            </a:endParaRPr>
          </a:p>
        </p:txBody>
      </p:sp>
      <p:pic>
        <p:nvPicPr>
          <p:cNvPr id="2" name="Tijdelijke aanduiding voor afbeelding 10">
            <a:extLst>
              <a:ext uri="{FF2B5EF4-FFF2-40B4-BE49-F238E27FC236}">
                <a16:creationId xmlns:a16="http://schemas.microsoft.com/office/drawing/2014/main" id="{5E8A646D-26E7-1733-B4D8-647360D26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5305"/>
          <a:stretch/>
        </p:blipFill>
        <p:spPr>
          <a:xfrm>
            <a:off x="7926323" y="2659567"/>
            <a:ext cx="2015905" cy="3401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363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3D6ED-9CEA-204E-B788-DA833062F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8F6FCB7-4CD1-0CA4-32B9-A17BB5842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550" y="923452"/>
            <a:ext cx="7927818" cy="938779"/>
          </a:xfrm>
        </p:spPr>
        <p:txBody>
          <a:bodyPr/>
          <a:lstStyle/>
          <a:p>
            <a:r>
              <a:rPr lang="nl-NL" dirty="0"/>
              <a:t>Wat is klimaatadaptatie?</a:t>
            </a:r>
          </a:p>
        </p:txBody>
      </p:sp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58FD6DC6-3026-8186-9E61-128B0183A8A9}"/>
              </a:ext>
            </a:extLst>
          </p:cNvPr>
          <p:cNvSpPr txBox="1">
            <a:spLocks/>
          </p:cNvSpPr>
          <p:nvPr/>
        </p:nvSpPr>
        <p:spPr>
          <a:xfrm>
            <a:off x="462523" y="3376007"/>
            <a:ext cx="7692647" cy="199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u="sng" dirty="0">
                <a:solidFill>
                  <a:schemeClr val="accent1"/>
                </a:solidFill>
              </a:rPr>
              <a:t>Richting 2050 steeds meer kans op:</a:t>
            </a:r>
          </a:p>
          <a:p>
            <a:endParaRPr lang="nl-NL" sz="2000" b="1" u="sng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Hittestress </a:t>
            </a:r>
            <a:r>
              <a:rPr lang="nl-NL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 Temperaturen zo hoog als in Bordeaux</a:t>
            </a:r>
            <a:endParaRPr lang="nl-NL" sz="20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Schade door extreme regenval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Schade door droogte </a:t>
            </a:r>
            <a:r>
              <a:rPr lang="nl-NL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 Risico’s voor natuur en funderingen</a:t>
            </a:r>
            <a:endParaRPr lang="nl-NL" sz="20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Schade door mogelijke overstromingen</a:t>
            </a:r>
          </a:p>
        </p:txBody>
      </p:sp>
      <p:pic>
        <p:nvPicPr>
          <p:cNvPr id="7" name="Picture 2" descr="Huurwoning met hittestress -">
            <a:extLst>
              <a:ext uri="{FF2B5EF4-FFF2-40B4-BE49-F238E27FC236}">
                <a16:creationId xmlns:a16="http://schemas.microsoft.com/office/drawing/2014/main" id="{58AD66A2-1560-7E45-15F2-FD2B75A2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80" y="2886724"/>
            <a:ext cx="3667160" cy="24795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8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82C77-DB56-E290-2624-25B41BD00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E1024-4D30-C8ED-C7A2-AE90F01208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CD1F676-3869-5D7C-EF74-FB5DB9149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5544" y="904773"/>
            <a:ext cx="7927818" cy="1400219"/>
          </a:xfrm>
        </p:spPr>
        <p:txBody>
          <a:bodyPr>
            <a:normAutofit fontScale="90000"/>
          </a:bodyPr>
          <a:lstStyle/>
          <a:p>
            <a:r>
              <a:rPr lang="nl-NL" sz="4000" b="1" dirty="0"/>
              <a:t>Doel van de gemeente:</a:t>
            </a:r>
            <a:br>
              <a:rPr lang="nl-NL" sz="4000" b="1" dirty="0"/>
            </a:br>
            <a:r>
              <a:rPr lang="nl-NL" sz="3100" b="1" dirty="0">
                <a:solidFill>
                  <a:srgbClr val="FFC000"/>
                </a:solidFill>
              </a:rPr>
              <a:t>Klimaatbestendig en waterrobuust in 2050</a:t>
            </a:r>
            <a:br>
              <a:rPr lang="nl-NL" sz="3100" b="1" dirty="0"/>
            </a:br>
            <a:endParaRPr lang="nl-NL" sz="3100" b="1" dirty="0"/>
          </a:p>
        </p:txBody>
      </p:sp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CB23DD67-7285-2C35-1ECF-557AB4E43062}"/>
              </a:ext>
            </a:extLst>
          </p:cNvPr>
          <p:cNvSpPr txBox="1">
            <a:spLocks/>
          </p:cNvSpPr>
          <p:nvPr/>
        </p:nvSpPr>
        <p:spPr>
          <a:xfrm>
            <a:off x="1867812" y="3376006"/>
            <a:ext cx="7692647" cy="177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6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Wateroverlast: </a:t>
            </a:r>
            <a:r>
              <a:rPr lang="nl-NL" alt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hevige neerslag leidt niet tot schade aan gebouwen, infrastructuur en voorzieningen; vitale functies en voorzieningen blijven beschikbaar.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nl-NL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6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Droogte: </a:t>
            </a:r>
            <a:r>
              <a:rPr lang="nl-NL" alt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langdurige droogte leidt niet tot structurele schade aan bebouwing, funderingen, wegen, groen, water en vitale en kwetsbare functies.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6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Hitte: </a:t>
            </a:r>
            <a:r>
              <a:rPr lang="nl-NL" alt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tijdens hitte biedt de gebouwde omgeving een gezonde en aantrekkelijke leefomgeving.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6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Overstroming: </a:t>
            </a:r>
            <a:r>
              <a:rPr lang="nl-NL" alt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de gebouwde omgeving is voorbereid op overstromingen door dijkdoorbraken </a:t>
            </a:r>
            <a:r>
              <a:rPr lang="nl-NL" altLang="nl-NL" sz="18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Wat doet u als inwoner bij een overstroming?</a:t>
            </a:r>
            <a:endParaRPr lang="nl-NL" altLang="nl-NL" sz="1800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6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Natuurinclusief en biodiversiteit: </a:t>
            </a:r>
            <a:r>
              <a:rPr lang="nl-NL" alt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groenblauwe structuren en inheemse biodiversiteit worden versterkt. </a:t>
            </a:r>
            <a:endParaRPr lang="nl-NL" altLang="nl-NL" sz="1600" dirty="0"/>
          </a:p>
        </p:txBody>
      </p:sp>
    </p:spTree>
    <p:extLst>
      <p:ext uri="{BB962C8B-B14F-4D97-AF65-F5344CB8AC3E}">
        <p14:creationId xmlns:p14="http://schemas.microsoft.com/office/powerpoint/2010/main" val="77129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4B40A-095C-C880-19D1-B03D8DCCF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1A0C2E-C953-B11E-767A-C7EB1E14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A4AAD99-355B-EC9B-DA5D-6A1BD12C6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866274"/>
            <a:ext cx="9030974" cy="1332842"/>
          </a:xfrm>
        </p:spPr>
        <p:txBody>
          <a:bodyPr>
            <a:normAutofit fontScale="90000"/>
          </a:bodyPr>
          <a:lstStyle/>
          <a:p>
            <a:r>
              <a:rPr lang="nl-NL" dirty="0"/>
              <a:t>Wat doet de gemeente?</a:t>
            </a:r>
            <a:br>
              <a:rPr lang="nl-NL" dirty="0"/>
            </a:br>
            <a:r>
              <a:rPr lang="nl-NL" sz="3100" dirty="0">
                <a:solidFill>
                  <a:srgbClr val="FF0000"/>
                </a:solidFill>
              </a:rPr>
              <a:t>Kwetsbaarheden in beeld: https://hhnk.klimaatmonitor.net/</a:t>
            </a:r>
          </a:p>
        </p:txBody>
      </p:sp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E8359F4F-C963-482C-59D4-88457F354F93}"/>
              </a:ext>
            </a:extLst>
          </p:cNvPr>
          <p:cNvSpPr txBox="1">
            <a:spLocks/>
          </p:cNvSpPr>
          <p:nvPr/>
        </p:nvSpPr>
        <p:spPr>
          <a:xfrm>
            <a:off x="346508" y="3056068"/>
            <a:ext cx="2733575" cy="2247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b="1" u="sng" dirty="0">
                <a:solidFill>
                  <a:srgbClr val="002060"/>
                </a:solidFill>
              </a:rPr>
              <a:t>Limmen: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</a:rPr>
              <a:t>70 mm/uur neerslag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</a:rPr>
              <a:t>Hittegolf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F336BB-791C-F193-53F2-BF2AA9BB6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63" y="2489552"/>
            <a:ext cx="3055270" cy="369879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E2885C-D015-F38A-5294-6E8CCA61E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433" y="2489551"/>
            <a:ext cx="3496342" cy="36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4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0DE12-32E1-6170-32C9-C68B0BAC1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455F2A-AE95-F004-C3B1-8A1F994B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9B74C5C-E853-A401-9BDF-C2F4B1F35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394" y="529390"/>
            <a:ext cx="9030974" cy="1332842"/>
          </a:xfrm>
        </p:spPr>
        <p:txBody>
          <a:bodyPr>
            <a:normAutofit/>
          </a:bodyPr>
          <a:lstStyle/>
          <a:p>
            <a:r>
              <a:rPr lang="nl-NL" dirty="0"/>
              <a:t>Wat doet de gemeente?</a:t>
            </a:r>
          </a:p>
        </p:txBody>
      </p:sp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36F3E327-C282-07B4-3C94-5C1605B227E3}"/>
              </a:ext>
            </a:extLst>
          </p:cNvPr>
          <p:cNvSpPr txBox="1">
            <a:spLocks/>
          </p:cNvSpPr>
          <p:nvPr/>
        </p:nvSpPr>
        <p:spPr>
          <a:xfrm>
            <a:off x="327769" y="2396948"/>
            <a:ext cx="9461124" cy="1501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Klimaatbestendige nieuwbouw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Vervanging van de weg of het riool? </a:t>
            </a:r>
            <a:r>
              <a:rPr lang="nl-NL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 Klimaatbestendig inrichten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  <a:sym typeface="Wingdings" panose="05000000000000000000" pitchFamily="2" charset="2"/>
              </a:rPr>
              <a:t>Klimaatbestendige inrichting van andere locaties zoals speeltuinen of (school) pleinen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  <a:sym typeface="Wingdings" panose="05000000000000000000" pitchFamily="2" charset="2"/>
              </a:rPr>
              <a:t>Ondersteunen van inwoners en bedrijven om hun terrein klimaatbestendig te maken</a:t>
            </a:r>
            <a:endParaRPr lang="nl-NL" sz="2000" dirty="0">
              <a:solidFill>
                <a:schemeClr val="accent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E6AD06-4006-7762-9C11-BB1EB9DD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" b="12353"/>
          <a:stretch>
            <a:fillRect/>
          </a:stretch>
        </p:blipFill>
        <p:spPr bwMode="auto">
          <a:xfrm>
            <a:off x="1932622" y="3957354"/>
            <a:ext cx="4009373" cy="2211340"/>
          </a:xfrm>
          <a:prstGeom prst="rect">
            <a:avLst/>
          </a:prstGeom>
          <a:noFill/>
        </p:spPr>
      </p:pic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D820760E-0A36-4F00-FABF-66129564F4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723" b="8985"/>
          <a:stretch>
            <a:fillRect/>
          </a:stretch>
        </p:blipFill>
        <p:spPr>
          <a:xfrm>
            <a:off x="7469204" y="3957354"/>
            <a:ext cx="4395027" cy="2213609"/>
          </a:xfrm>
          <a:prstGeom prst="rect">
            <a:avLst/>
          </a:prstGeom>
          <a:noFill/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F1A3D33-3B89-FF80-C33F-79A90FBA3DD6}"/>
              </a:ext>
            </a:extLst>
          </p:cNvPr>
          <p:cNvCxnSpPr>
            <a:cxnSpLocks/>
          </p:cNvCxnSpPr>
          <p:nvPr/>
        </p:nvCxnSpPr>
        <p:spPr>
          <a:xfrm>
            <a:off x="6211003" y="5102082"/>
            <a:ext cx="1007949" cy="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D8966-20F4-BF3D-1481-DABA95BDD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F8B6DD-8929-696E-A05C-9179CF1B7E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6446FA2-68D3-F06D-62B0-3F4C6E618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29" y="529390"/>
            <a:ext cx="11386687" cy="133284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Wat kan de gemeente voor u doen hier?</a:t>
            </a:r>
            <a:br>
              <a:rPr lang="nl-NL" b="1" dirty="0"/>
            </a:br>
            <a:r>
              <a:rPr lang="nl-NL" sz="4000" b="1" dirty="0">
                <a:hlinkClick r:id="rId4"/>
              </a:rPr>
              <a:t>https://klimaatplein.castricum.nl/</a:t>
            </a:r>
            <a:endParaRPr lang="nl-NL" sz="40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1718A4F-FC1E-1FBF-C3FA-BAECB2270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947" y="1944840"/>
            <a:ext cx="4863963" cy="4178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B3BD593B-1AB4-C742-89DE-C716B1ED6375}"/>
              </a:ext>
            </a:extLst>
          </p:cNvPr>
          <p:cNvSpPr txBox="1">
            <a:spLocks/>
          </p:cNvSpPr>
          <p:nvPr/>
        </p:nvSpPr>
        <p:spPr>
          <a:xfrm>
            <a:off x="125127" y="2627694"/>
            <a:ext cx="7064945" cy="3806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1" u="sng" dirty="0">
                <a:solidFill>
                  <a:schemeClr val="accent1"/>
                </a:solidFill>
              </a:rPr>
              <a:t>Subsidie klimaat en groene daken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1"/>
                </a:solidFill>
              </a:rPr>
              <a:t>Het afkoppelen van hemelwater van het gemeentelijke riool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1"/>
                </a:solidFill>
              </a:rPr>
              <a:t>Vergroenen, ook wel ontstenen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1"/>
                </a:solidFill>
              </a:rPr>
              <a:t>Het aanleggen van een groen, blauw of groen/blauw dak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1"/>
                </a:solidFill>
              </a:rPr>
              <a:t>Het realiseren en in werking hebben van een voorziening voor nuttig gebruik van hemelwater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accent1"/>
              </a:solidFill>
            </a:endParaRPr>
          </a:p>
          <a:p>
            <a:r>
              <a:rPr lang="nl-NL" sz="1600" b="1" u="sng" dirty="0">
                <a:solidFill>
                  <a:schemeClr val="accent1"/>
                </a:solidFill>
              </a:rPr>
              <a:t>Aanleg van een geveltuin</a:t>
            </a:r>
          </a:p>
          <a:p>
            <a:r>
              <a:rPr lang="nl-NL" sz="1600" dirty="0">
                <a:solidFill>
                  <a:schemeClr val="accent1"/>
                </a:solidFill>
              </a:rPr>
              <a:t>Als het huis direct aan de openbare stoep grenst</a:t>
            </a:r>
          </a:p>
          <a:p>
            <a:endParaRPr lang="nl-NL" sz="1600" b="1" u="sng" dirty="0">
              <a:solidFill>
                <a:schemeClr val="accent1"/>
              </a:solidFill>
            </a:endParaRPr>
          </a:p>
          <a:p>
            <a:r>
              <a:rPr lang="nl-NL" sz="1600" b="1" u="sng" dirty="0">
                <a:solidFill>
                  <a:schemeClr val="accent1"/>
                </a:solidFill>
              </a:rPr>
              <a:t>Tegel eruit, groen erin </a:t>
            </a:r>
            <a:r>
              <a:rPr lang="nl-NL" sz="1600" b="1" u="sng" dirty="0">
                <a:solidFill>
                  <a:schemeClr val="accent1"/>
                </a:solidFill>
                <a:sym typeface="Wingdings" panose="05000000000000000000" pitchFamily="2" charset="2"/>
              </a:rPr>
              <a:t> Tegel</a:t>
            </a:r>
            <a:r>
              <a:rPr lang="nl-NL" sz="1600" b="1" u="sng" dirty="0">
                <a:solidFill>
                  <a:schemeClr val="accent1"/>
                </a:solidFill>
              </a:rPr>
              <a:t>wippen met de tegeltaxi</a:t>
            </a:r>
          </a:p>
          <a:p>
            <a:r>
              <a:rPr lang="nl-NL" sz="1600" dirty="0">
                <a:solidFill>
                  <a:schemeClr val="accent1"/>
                </a:solidFill>
              </a:rPr>
              <a:t>In het voorjaar en in het najaar deelt de gemeente big </a:t>
            </a:r>
            <a:r>
              <a:rPr lang="nl-NL" sz="1600" dirty="0" err="1">
                <a:solidFill>
                  <a:schemeClr val="accent1"/>
                </a:solidFill>
              </a:rPr>
              <a:t>bags</a:t>
            </a:r>
            <a:r>
              <a:rPr lang="nl-NL" sz="1600" dirty="0">
                <a:solidFill>
                  <a:schemeClr val="accent1"/>
                </a:solidFill>
              </a:rPr>
              <a:t> uit aan inwoners waarmee zij hun uit de tuin gewipte tegels aan kunnen leveren. De gemeente komt deze dan ophalen. Dit gaat op aanmelding.</a:t>
            </a:r>
          </a:p>
          <a:p>
            <a:endParaRPr lang="nl-NL" sz="1600" dirty="0">
              <a:solidFill>
                <a:schemeClr val="accent1"/>
              </a:solidFill>
            </a:endParaRPr>
          </a:p>
          <a:p>
            <a:pPr lvl="1"/>
            <a:endParaRPr lang="nl-NL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09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Custom 2">
      <a:dk1>
        <a:srgbClr val="002E5E"/>
      </a:dk1>
      <a:lt1>
        <a:srgbClr val="FEFFFE"/>
      </a:lt1>
      <a:dk2>
        <a:srgbClr val="005BAA"/>
      </a:dk2>
      <a:lt2>
        <a:srgbClr val="FEFFFE"/>
      </a:lt2>
      <a:accent1>
        <a:srgbClr val="002E5E"/>
      </a:accent1>
      <a:accent2>
        <a:srgbClr val="61BB45"/>
      </a:accent2>
      <a:accent3>
        <a:srgbClr val="FBFCFB"/>
      </a:accent3>
      <a:accent4>
        <a:srgbClr val="FEFFFE"/>
      </a:accent4>
      <a:accent5>
        <a:srgbClr val="FEFFFE"/>
      </a:accent5>
      <a:accent6>
        <a:srgbClr val="FEFFF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 Castricum voorblad + vervolgpagina" id="{AA41E447-A9B5-41C8-87F8-1D740EA510E8}" vid="{F51A7899-0688-4E65-A10F-AC8A8AD64D8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2C769B5D6E34D978551017149353A" ma:contentTypeVersion="3" ma:contentTypeDescription="Create a new document." ma:contentTypeScope="" ma:versionID="c07c4abec20bf98d353a5f697b41362b">
  <xsd:schema xmlns:xsd="http://www.w3.org/2001/XMLSchema" xmlns:xs="http://www.w3.org/2001/XMLSchema" xmlns:p="http://schemas.microsoft.com/office/2006/metadata/properties" xmlns:ns2="cf4b9452-530d-48fd-9ff0-7758e5b26370" targetNamespace="http://schemas.microsoft.com/office/2006/metadata/properties" ma:root="true" ma:fieldsID="5733314977b8e1d654ff71a5606797ce" ns2:_="">
    <xsd:import namespace="cf4b9452-530d-48fd-9ff0-7758e5b263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b9452-530d-48fd-9ff0-7758e5b263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C840EE-B5B7-4BE6-A3AB-B62BD1EA9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4b9452-530d-48fd-9ff0-7758e5b26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9BAE08-0DAD-4E04-9ABD-5FDD748E0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3713EE-8065-4FFD-9C0E-193B5FE0922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Castricum PowerPoint Template</Template>
  <TotalTime>262</TotalTime>
  <Words>374</Words>
  <Application>Microsoft Office PowerPoint</Application>
  <PresentationFormat>Breedbeeld</PresentationFormat>
  <Paragraphs>46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Wingdings</vt:lpstr>
      <vt:lpstr>Kantoorthema</vt:lpstr>
      <vt:lpstr>Subsidies voor een groen dak en een groene tuin</vt:lpstr>
      <vt:lpstr>Wat is klimaatadaptatie?</vt:lpstr>
      <vt:lpstr>Wat is klimaatadaptatie?</vt:lpstr>
      <vt:lpstr>Doel van de gemeente: Klimaatbestendig en waterrobuust in 2050 </vt:lpstr>
      <vt:lpstr>Wat doet de gemeente? Kwetsbaarheden in beeld: https://hhnk.klimaatmonitor.net/</vt:lpstr>
      <vt:lpstr>Wat doet de gemeente?</vt:lpstr>
      <vt:lpstr>Wat kan de gemeente voor u doen hier? https://klimaatplein.castricum.nl/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Mathijs van Beusekom</dc:creator>
  <cp:lastModifiedBy>Cees Warmer</cp:lastModifiedBy>
  <cp:revision>28</cp:revision>
  <dcterms:created xsi:type="dcterms:W3CDTF">2025-11-03T13:27:48Z</dcterms:created>
  <dcterms:modified xsi:type="dcterms:W3CDTF">2025-11-04T17:33:43Z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0x010100B572C769B5D6E34D978551017149353A</vt:lpwstr>
  </property>
  <property fmtid="{D5CDD505-2E9C-101B-9397-08002B2CF9AE}" pid="3" name="MSIP_Label_70bc7098-affd-47ae-a26c-98643fb9827b_Enabled">
    <vt:lpwstr>true</vt:lpwstr>
  </property>
  <property fmtid="{D5CDD505-2E9C-101B-9397-08002B2CF9AE}" pid="4" name="MSIP_Label_70bc7098-affd-47ae-a26c-98643fb9827b_SetDate">
    <vt:lpwstr>2025-11-04T17:33:14Z</vt:lpwstr>
  </property>
  <property fmtid="{D5CDD505-2E9C-101B-9397-08002B2CF9AE}" pid="5" name="MSIP_Label_70bc7098-affd-47ae-a26c-98643fb9827b_Method">
    <vt:lpwstr>Standard</vt:lpwstr>
  </property>
  <property fmtid="{D5CDD505-2E9C-101B-9397-08002B2CF9AE}" pid="6" name="MSIP_Label_70bc7098-affd-47ae-a26c-98643fb9827b_Name">
    <vt:lpwstr>Buurkracht label</vt:lpwstr>
  </property>
  <property fmtid="{D5CDD505-2E9C-101B-9397-08002B2CF9AE}" pid="7" name="MSIP_Label_70bc7098-affd-47ae-a26c-98643fb9827b_SiteId">
    <vt:lpwstr>40298f0c-a4ef-464c-b11f-eb046a4d6900</vt:lpwstr>
  </property>
  <property fmtid="{D5CDD505-2E9C-101B-9397-08002B2CF9AE}" pid="8" name="MSIP_Label_70bc7098-affd-47ae-a26c-98643fb9827b_ActionId">
    <vt:lpwstr>4afe5d3d-b2b7-4c25-85c8-7af66a24f4b3</vt:lpwstr>
  </property>
  <property fmtid="{D5CDD505-2E9C-101B-9397-08002B2CF9AE}" pid="9" name="MSIP_Label_70bc7098-affd-47ae-a26c-98643fb9827b_ContentBits">
    <vt:lpwstr>0</vt:lpwstr>
  </property>
  <property fmtid="{D5CDD505-2E9C-101B-9397-08002B2CF9AE}" pid="10" name="MSIP_Label_70bc7098-affd-47ae-a26c-98643fb9827b_Tag">
    <vt:lpwstr>10, 3, 0, 1</vt:lpwstr>
  </property>
</Properties>
</file>