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3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Plus Jakarta Sans" panose="020B0604020202020204" charset="0"/>
      <p:regular r:id="rId20"/>
      <p:bold r:id="rId21"/>
      <p:italic r:id="rId22"/>
      <p:boldItalic r:id="rId23"/>
    </p:embeddedFont>
    <p:embeddedFont>
      <p:font typeface="Plus Jakarta Sans Medium" panose="020B0604020202020204" charset="0"/>
      <p:regular r:id="rId24"/>
      <p:bold r:id="rId25"/>
      <p:italic r:id="rId26"/>
      <p:boldItalic r:id="rId27"/>
    </p:embeddedFont>
    <p:embeddedFont>
      <p:font typeface="Plus Jakarta Sans SemiBol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FF670-9445-0E99-6BE3-09DE9058634D}" v="9" dt="2026-03-09T14:28:10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9fbcf87917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9fbcf87917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a7d739aa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a7d739aa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a7d739aa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a7d739aa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a7d739aa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a7d739aa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ce16691e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ce16691e0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ce16691e0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ce16691e0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cc25c3520d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cc25c3520d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ce2acf05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ce2acf05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161925efe_5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161925efe_5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9fbcf879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9fbcf879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61254bb28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61254bb28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cc25c3520d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cc25c3520d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cc25c3520d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cc25c3520d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cc25c3520d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cc25c3520d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a7d739aa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a7d739aa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a7d739aaf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a7d739aaf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tial title (Energy background)" type="title">
  <p:cSld name="TITLE">
    <p:bg>
      <p:bgPr>
        <a:solidFill>
          <a:srgbClr val="F5F3F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">
  <p:cSld name="CUSTOM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1"/>
          <p:cNvSpPr>
            <a:spLocks noGrp="1"/>
          </p:cNvSpPr>
          <p:nvPr>
            <p:ph type="pic" idx="2"/>
          </p:nvPr>
        </p:nvSpPr>
        <p:spPr>
          <a:xfrm>
            <a:off x="5484600" y="226100"/>
            <a:ext cx="34248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43400" y="1649600"/>
            <a:ext cx="4712400" cy="2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67" name="Google Shape;67;p17"/>
          <p:cNvSpPr txBox="1"/>
          <p:nvPr/>
        </p:nvSpPr>
        <p:spPr>
          <a:xfrm>
            <a:off x="1256050" y="979725"/>
            <a:ext cx="48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(Forest Black)">
  <p:cSld name="BIG_NUMBER_1">
    <p:bg>
      <p:bgPr>
        <a:solidFill>
          <a:srgbClr val="07141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2000"/>
              <a:buNone/>
              <a:defRPr sz="12000">
                <a:solidFill>
                  <a:srgbClr val="D9FF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800"/>
              <a:buChar char="●"/>
              <a:defRPr>
                <a:solidFill>
                  <a:srgbClr val="D9FF5C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○"/>
              <a:defRPr>
                <a:solidFill>
                  <a:srgbClr val="D9FF5C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■"/>
              <a:defRPr>
                <a:solidFill>
                  <a:srgbClr val="D9FF5C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●"/>
              <a:defRPr>
                <a:solidFill>
                  <a:srgbClr val="D9FF5C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○"/>
              <a:defRPr>
                <a:solidFill>
                  <a:srgbClr val="D9FF5C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■"/>
              <a:defRPr>
                <a:solidFill>
                  <a:srgbClr val="D9FF5C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●"/>
              <a:defRPr>
                <a:solidFill>
                  <a:srgbClr val="D9FF5C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○"/>
              <a:defRPr>
                <a:solidFill>
                  <a:srgbClr val="D9FF5C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■"/>
              <a:defRPr>
                <a:solidFill>
                  <a:srgbClr val="D9FF5C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t Values" type="blank">
  <p:cSld name="BLANK">
    <p:bg>
      <p:bgPr>
        <a:solidFill>
          <a:srgbClr val="F5F3F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8" name="Google Shape;78;p20"/>
          <p:cNvSpPr/>
          <p:nvPr/>
        </p:nvSpPr>
        <p:spPr>
          <a:xfrm flipH="1">
            <a:off x="7281008" y="-257889"/>
            <a:ext cx="2356800" cy="23568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0"/>
          <p:cNvSpPr/>
          <p:nvPr/>
        </p:nvSpPr>
        <p:spPr>
          <a:xfrm rot="10800000">
            <a:off x="5952099" y="3727775"/>
            <a:ext cx="2310600" cy="23106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0"/>
          <p:cNvSpPr/>
          <p:nvPr/>
        </p:nvSpPr>
        <p:spPr>
          <a:xfrm rot="10800000" flipH="1">
            <a:off x="-726900" y="-1309238"/>
            <a:ext cx="3270000" cy="3270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0"/>
          <p:cNvSpPr/>
          <p:nvPr/>
        </p:nvSpPr>
        <p:spPr>
          <a:xfrm rot="10800000" flipH="1">
            <a:off x="-401600" y="3578725"/>
            <a:ext cx="2862300" cy="2862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0"/>
          <p:cNvSpPr/>
          <p:nvPr/>
        </p:nvSpPr>
        <p:spPr>
          <a:xfrm rot="10800000">
            <a:off x="7482548" y="2098911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0"/>
          <p:cNvSpPr/>
          <p:nvPr/>
        </p:nvSpPr>
        <p:spPr>
          <a:xfrm rot="10800000">
            <a:off x="3850375" y="2150175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0"/>
          <p:cNvSpPr/>
          <p:nvPr/>
        </p:nvSpPr>
        <p:spPr>
          <a:xfrm rot="10800000">
            <a:off x="7108873" y="93161"/>
            <a:ext cx="219600" cy="2196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0"/>
          <p:cNvSpPr/>
          <p:nvPr/>
        </p:nvSpPr>
        <p:spPr>
          <a:xfrm flipH="1">
            <a:off x="5704311" y="1883398"/>
            <a:ext cx="114600" cy="1146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1938" y="2071675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/>
          <p:nvPr/>
        </p:nvSpPr>
        <p:spPr>
          <a:xfrm rot="10800000">
            <a:off x="1577675" y="1960775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0"/>
          <p:cNvSpPr/>
          <p:nvPr/>
        </p:nvSpPr>
        <p:spPr>
          <a:xfrm rot="10800000">
            <a:off x="1970700" y="35072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0"/>
          <p:cNvSpPr/>
          <p:nvPr/>
        </p:nvSpPr>
        <p:spPr>
          <a:xfrm rot="10800000">
            <a:off x="6866425" y="35072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0"/>
          <p:cNvSpPr/>
          <p:nvPr/>
        </p:nvSpPr>
        <p:spPr>
          <a:xfrm rot="10800000">
            <a:off x="8703375" y="48798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0"/>
          <p:cNvSpPr/>
          <p:nvPr/>
        </p:nvSpPr>
        <p:spPr>
          <a:xfrm rot="10800000">
            <a:off x="6706223" y="1722911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0"/>
          <p:cNvSpPr/>
          <p:nvPr/>
        </p:nvSpPr>
        <p:spPr>
          <a:xfrm rot="10800000">
            <a:off x="6618648" y="486461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/>
          <p:nvPr/>
        </p:nvSpPr>
        <p:spPr>
          <a:xfrm rot="10800000">
            <a:off x="5208875" y="25717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0"/>
          <p:cNvSpPr/>
          <p:nvPr/>
        </p:nvSpPr>
        <p:spPr>
          <a:xfrm rot="10800000">
            <a:off x="6085973" y="1768811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0"/>
          <p:cNvSpPr/>
          <p:nvPr/>
        </p:nvSpPr>
        <p:spPr>
          <a:xfrm rot="10800000">
            <a:off x="5213625" y="1984875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0"/>
          <p:cNvSpPr/>
          <p:nvPr/>
        </p:nvSpPr>
        <p:spPr>
          <a:xfrm rot="10800000">
            <a:off x="5250600" y="3170050"/>
            <a:ext cx="508500" cy="5085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/>
          <p:nvPr/>
        </p:nvSpPr>
        <p:spPr>
          <a:xfrm rot="10800000">
            <a:off x="6538823" y="362277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/>
          <p:nvPr/>
        </p:nvSpPr>
        <p:spPr>
          <a:xfrm rot="10800000">
            <a:off x="5329323" y="287672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/>
          <p:nvPr/>
        </p:nvSpPr>
        <p:spPr>
          <a:xfrm rot="10800000">
            <a:off x="6019498" y="336372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/>
          <p:nvPr/>
        </p:nvSpPr>
        <p:spPr>
          <a:xfrm rot="10800000">
            <a:off x="5682600" y="38132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 rot="10800000">
            <a:off x="8397375" y="4253550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/>
          <p:nvPr/>
        </p:nvSpPr>
        <p:spPr>
          <a:xfrm rot="10800000">
            <a:off x="5914498" y="414855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 rot="10800000">
            <a:off x="7830823" y="367255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/>
          <p:nvPr/>
        </p:nvSpPr>
        <p:spPr>
          <a:xfrm rot="10800000">
            <a:off x="6541786" y="1153436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/>
          <p:nvPr/>
        </p:nvSpPr>
        <p:spPr>
          <a:xfrm rot="10800000">
            <a:off x="8661497" y="233846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/>
          <p:nvPr/>
        </p:nvSpPr>
        <p:spPr>
          <a:xfrm rot="10800000">
            <a:off x="2543100" y="799463"/>
            <a:ext cx="508500" cy="5085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/>
          <p:nvPr/>
        </p:nvSpPr>
        <p:spPr>
          <a:xfrm rot="10800000">
            <a:off x="2295400" y="176880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 rot="10800000">
            <a:off x="3452248" y="141532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/>
          <p:nvPr/>
        </p:nvSpPr>
        <p:spPr>
          <a:xfrm rot="10800000">
            <a:off x="3663550" y="176880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/>
          <p:nvPr/>
        </p:nvSpPr>
        <p:spPr>
          <a:xfrm rot="10800000">
            <a:off x="2714700" y="43840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/>
          <p:nvPr/>
        </p:nvSpPr>
        <p:spPr>
          <a:xfrm rot="10800000">
            <a:off x="2609698" y="483057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 rot="10800000">
            <a:off x="2973375" y="4430850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/>
          <p:nvPr/>
        </p:nvSpPr>
        <p:spPr>
          <a:xfrm rot="10800000">
            <a:off x="3201025" y="39785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/>
          <p:nvPr/>
        </p:nvSpPr>
        <p:spPr>
          <a:xfrm rot="10800000">
            <a:off x="3709675" y="3071800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 rot="10800000">
            <a:off x="3488950" y="35072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/>
          <p:nvPr/>
        </p:nvSpPr>
        <p:spPr>
          <a:xfrm rot="10800000">
            <a:off x="2759973" y="364320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 rot="10800000">
            <a:off x="3073873" y="334670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>
            <a:off x="3395650" y="2055225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/>
          <p:nvPr/>
        </p:nvSpPr>
        <p:spPr>
          <a:xfrm rot="10800000">
            <a:off x="104300" y="3346700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 rot="10800000">
            <a:off x="299850" y="2055225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902950" y="1082750"/>
            <a:ext cx="235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are transparent</a:t>
            </a:r>
            <a:endParaRPr sz="180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730375" y="1082750"/>
            <a:ext cx="25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embrace change</a:t>
            </a:r>
            <a:endParaRPr sz="180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5797950" y="3451700"/>
            <a:ext cx="256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treat everyone equally</a:t>
            </a:r>
            <a:endParaRPr sz="180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11025" y="1575000"/>
            <a:ext cx="320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us Jakarta Sans"/>
                <a:ea typeface="Plus Jakarta Sans"/>
                <a:cs typeface="Plus Jakarta Sans"/>
                <a:sym typeface="Plus Jakarta Sans"/>
              </a:rPr>
              <a:t>We are not afraid to do it differently. Or to fail. So we make mistakes. Share them. Learn from them. That's how we improve ourselves at Quatt.</a:t>
            </a:r>
            <a:endParaRPr sz="1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478600" y="1575000"/>
            <a:ext cx="320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us Jakarta Sans"/>
                <a:ea typeface="Plus Jakarta Sans"/>
                <a:cs typeface="Plus Jakarta Sans"/>
                <a:sym typeface="Plus Jakarta Sans"/>
              </a:rPr>
              <a:t>We are always open, honest and helpful. In both good and challenging times. To colleagues. To customers. To everyone.</a:t>
            </a:r>
            <a:endParaRPr sz="1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411025" y="4182150"/>
            <a:ext cx="320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us Jakarta Sans"/>
                <a:ea typeface="Plus Jakarta Sans"/>
                <a:cs typeface="Plus Jakarta Sans"/>
                <a:sym typeface="Plus Jakarta Sans"/>
              </a:rPr>
              <a:t>We take ownership, and go the extra mile. Together, we reach for the stars.</a:t>
            </a:r>
            <a:endParaRPr sz="1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478600" y="4182150"/>
            <a:ext cx="320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us Jakarta Sans"/>
                <a:ea typeface="Plus Jakarta Sans"/>
                <a:cs typeface="Plus Jakarta Sans"/>
                <a:sym typeface="Plus Jakarta Sans"/>
              </a:rPr>
              <a:t>We care about you, we celebrate us.</a:t>
            </a:r>
            <a:endParaRPr sz="1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50475" y="3451700"/>
            <a:ext cx="312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go above and beyond our call of duty</a:t>
            </a:r>
            <a:endParaRPr sz="180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500" y="293287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9298" y="543525"/>
            <a:ext cx="464105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723" y="543513"/>
            <a:ext cx="464105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1723" y="2932875"/>
            <a:ext cx="464105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Gray)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mage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>
            <a:spLocks noGrp="1"/>
          </p:cNvSpPr>
          <p:nvPr>
            <p:ph type="pic" idx="2"/>
          </p:nvPr>
        </p:nvSpPr>
        <p:spPr>
          <a:xfrm>
            <a:off x="234450" y="226100"/>
            <a:ext cx="86748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1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1">
  <p:cSld name="CUSTOM_2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4710541" y="226100"/>
            <a:ext cx="41988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>
            <a:spLocks noGrp="1"/>
          </p:cNvSpPr>
          <p:nvPr>
            <p:ph type="pic" idx="3"/>
          </p:nvPr>
        </p:nvSpPr>
        <p:spPr>
          <a:xfrm>
            <a:off x="234450" y="226100"/>
            <a:ext cx="4198800" cy="468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>
  <p:cSld name="CUSTOM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>
            <a:spLocks noGrp="1"/>
          </p:cNvSpPr>
          <p:nvPr>
            <p:ph type="pic" idx="2"/>
          </p:nvPr>
        </p:nvSpPr>
        <p:spPr>
          <a:xfrm>
            <a:off x="6209853" y="226100"/>
            <a:ext cx="26994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3"/>
          <p:cNvSpPr>
            <a:spLocks noGrp="1"/>
          </p:cNvSpPr>
          <p:nvPr>
            <p:ph type="pic" idx="3"/>
          </p:nvPr>
        </p:nvSpPr>
        <p:spPr>
          <a:xfrm>
            <a:off x="3222152" y="228700"/>
            <a:ext cx="26994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3"/>
          <p:cNvSpPr>
            <a:spLocks noGrp="1"/>
          </p:cNvSpPr>
          <p:nvPr>
            <p:ph type="pic" idx="4"/>
          </p:nvPr>
        </p:nvSpPr>
        <p:spPr>
          <a:xfrm>
            <a:off x="234450" y="226100"/>
            <a:ext cx="2699400" cy="468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 + text">
  <p:cSld name="CUSTOM_2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>
            <a:spLocks noGrp="1"/>
          </p:cNvSpPr>
          <p:nvPr>
            <p:ph type="pic" idx="2"/>
          </p:nvPr>
        </p:nvSpPr>
        <p:spPr>
          <a:xfrm>
            <a:off x="6209850" y="2747759"/>
            <a:ext cx="2699400" cy="21591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4"/>
          <p:cNvSpPr>
            <a:spLocks noGrp="1"/>
          </p:cNvSpPr>
          <p:nvPr>
            <p:ph type="pic" idx="3"/>
          </p:nvPr>
        </p:nvSpPr>
        <p:spPr>
          <a:xfrm>
            <a:off x="2746550" y="228700"/>
            <a:ext cx="31749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4"/>
          <p:cNvSpPr>
            <a:spLocks noGrp="1"/>
          </p:cNvSpPr>
          <p:nvPr>
            <p:ph type="pic" idx="4"/>
          </p:nvPr>
        </p:nvSpPr>
        <p:spPr>
          <a:xfrm>
            <a:off x="6209850" y="228700"/>
            <a:ext cx="2699400" cy="21591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26150" y="228700"/>
            <a:ext cx="22320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267950" y="1247675"/>
            <a:ext cx="20265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(Forest Black)">
  <p:cSld name="CUSTOM_3">
    <p:bg>
      <p:bgPr>
        <a:solidFill>
          <a:srgbClr val="071413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1900" y="2252500"/>
            <a:ext cx="2180201" cy="6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3700025" y="4548325"/>
            <a:ext cx="17322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FF5C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quatt.io</a:t>
            </a:r>
            <a:endParaRPr>
              <a:solidFill>
                <a:srgbClr val="D9FF5C"/>
              </a:solidFill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0714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itial title (Energy background)" type="title">
  <p:cSld name="TITLE">
    <p:bg>
      <p:bgPr>
        <a:solidFill>
          <a:srgbClr val="F5F3F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Gray)" type="secHead">
  <p:cSld name="SECTION_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Energy background)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Ocean Blue)">
  <p:cSld name="SECTION_HEADER_1">
    <p:bg>
      <p:bgPr>
        <a:solidFill>
          <a:srgbClr val="97B9B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Terra Orange)">
  <p:cSld name="SECTION_HEADER_1_1">
    <p:bg>
      <p:bgPr>
        <a:solidFill>
          <a:srgbClr val="FAB078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Energy background)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Moss Green)">
  <p:cSld name="SECTION_HEADER_1_1_1">
    <p:bg>
      <p:bgPr>
        <a:solidFill>
          <a:srgbClr val="8EBF9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Forest Black)">
  <p:cSld name="SECTION_HEADER_1_1_1_1">
    <p:bg>
      <p:bgPr>
        <a:solidFill>
          <a:srgbClr val="071413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3600"/>
              <a:buNone/>
              <a:defRPr sz="3600">
                <a:solidFill>
                  <a:srgbClr val="D9FF5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Electric Neon)">
  <p:cSld name="SECTION_HEADER_1_1_1_1_1">
    <p:bg>
      <p:bgPr>
        <a:solidFill>
          <a:srgbClr val="D9FF5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CUSTOM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>
            <a:spLocks noGrp="1"/>
          </p:cNvSpPr>
          <p:nvPr>
            <p:ph type="pic" idx="2"/>
          </p:nvPr>
        </p:nvSpPr>
        <p:spPr>
          <a:xfrm>
            <a:off x="226100" y="226100"/>
            <a:ext cx="34335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4000525" y="226100"/>
            <a:ext cx="4712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4119900" y="1649600"/>
            <a:ext cx="4712400" cy="2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">
  <p:cSld name="CUSTOM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6"/>
          <p:cNvSpPr>
            <a:spLocks noGrp="1"/>
          </p:cNvSpPr>
          <p:nvPr>
            <p:ph type="pic" idx="2"/>
          </p:nvPr>
        </p:nvSpPr>
        <p:spPr>
          <a:xfrm>
            <a:off x="5484600" y="226100"/>
            <a:ext cx="34248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343400" y="1649600"/>
            <a:ext cx="4712400" cy="2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3" name="Google Shape;213;p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Ocean Blue)">
  <p:cSld name="SECTION_HEADER_1">
    <p:bg>
      <p:bgPr>
        <a:solidFill>
          <a:srgbClr val="97B9B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18" name="Google Shape;218;p42"/>
          <p:cNvSpPr txBox="1"/>
          <p:nvPr/>
        </p:nvSpPr>
        <p:spPr>
          <a:xfrm>
            <a:off x="1256050" y="979725"/>
            <a:ext cx="48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(Forest Black)">
  <p:cSld name="BIG_NUMBER_1">
    <p:bg>
      <p:bgPr>
        <a:solidFill>
          <a:srgbClr val="07141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2000"/>
              <a:buNone/>
              <a:defRPr sz="12000">
                <a:solidFill>
                  <a:srgbClr val="D9FF5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5" name="Google Shape;225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800"/>
              <a:buChar char="●"/>
              <a:defRPr>
                <a:solidFill>
                  <a:srgbClr val="D9FF5C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○"/>
              <a:defRPr>
                <a:solidFill>
                  <a:srgbClr val="D9FF5C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■"/>
              <a:defRPr>
                <a:solidFill>
                  <a:srgbClr val="D9FF5C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●"/>
              <a:defRPr>
                <a:solidFill>
                  <a:srgbClr val="D9FF5C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○"/>
              <a:defRPr>
                <a:solidFill>
                  <a:srgbClr val="D9FF5C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■"/>
              <a:defRPr>
                <a:solidFill>
                  <a:srgbClr val="D9FF5C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●"/>
              <a:defRPr>
                <a:solidFill>
                  <a:srgbClr val="D9FF5C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○"/>
              <a:defRPr>
                <a:solidFill>
                  <a:srgbClr val="D9FF5C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1400"/>
              <a:buChar char="■"/>
              <a:defRPr>
                <a:solidFill>
                  <a:srgbClr val="D9FF5C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t Values" type="blank">
  <p:cSld name="BLANK">
    <p:bg>
      <p:bgPr>
        <a:solidFill>
          <a:srgbClr val="F5F3F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29" name="Google Shape;229;p45"/>
          <p:cNvSpPr/>
          <p:nvPr/>
        </p:nvSpPr>
        <p:spPr>
          <a:xfrm flipH="1">
            <a:off x="7281008" y="-257889"/>
            <a:ext cx="2356800" cy="23568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5"/>
          <p:cNvSpPr/>
          <p:nvPr/>
        </p:nvSpPr>
        <p:spPr>
          <a:xfrm rot="10800000">
            <a:off x="5952099" y="3727775"/>
            <a:ext cx="2310600" cy="23106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5"/>
          <p:cNvSpPr/>
          <p:nvPr/>
        </p:nvSpPr>
        <p:spPr>
          <a:xfrm rot="10800000" flipH="1">
            <a:off x="-726900" y="-1309238"/>
            <a:ext cx="3270000" cy="3270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5"/>
          <p:cNvSpPr/>
          <p:nvPr/>
        </p:nvSpPr>
        <p:spPr>
          <a:xfrm rot="10800000" flipH="1">
            <a:off x="-401600" y="3578725"/>
            <a:ext cx="2862300" cy="2862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5"/>
          <p:cNvSpPr/>
          <p:nvPr/>
        </p:nvSpPr>
        <p:spPr>
          <a:xfrm rot="10800000">
            <a:off x="7482548" y="2098911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5"/>
          <p:cNvSpPr/>
          <p:nvPr/>
        </p:nvSpPr>
        <p:spPr>
          <a:xfrm rot="10800000">
            <a:off x="3850375" y="2150175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5"/>
          <p:cNvSpPr/>
          <p:nvPr/>
        </p:nvSpPr>
        <p:spPr>
          <a:xfrm rot="10800000">
            <a:off x="7108873" y="93161"/>
            <a:ext cx="219600" cy="2196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5"/>
          <p:cNvSpPr/>
          <p:nvPr/>
        </p:nvSpPr>
        <p:spPr>
          <a:xfrm flipH="1">
            <a:off x="5704311" y="1883398"/>
            <a:ext cx="114600" cy="1146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1938" y="2071675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5"/>
          <p:cNvSpPr/>
          <p:nvPr/>
        </p:nvSpPr>
        <p:spPr>
          <a:xfrm rot="10800000">
            <a:off x="1577675" y="1960775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5"/>
          <p:cNvSpPr/>
          <p:nvPr/>
        </p:nvSpPr>
        <p:spPr>
          <a:xfrm rot="10800000">
            <a:off x="1970700" y="35072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5"/>
          <p:cNvSpPr/>
          <p:nvPr/>
        </p:nvSpPr>
        <p:spPr>
          <a:xfrm rot="10800000">
            <a:off x="6866425" y="35072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5"/>
          <p:cNvSpPr/>
          <p:nvPr/>
        </p:nvSpPr>
        <p:spPr>
          <a:xfrm rot="10800000">
            <a:off x="8703375" y="48798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5"/>
          <p:cNvSpPr/>
          <p:nvPr/>
        </p:nvSpPr>
        <p:spPr>
          <a:xfrm rot="10800000">
            <a:off x="6706223" y="1722911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5"/>
          <p:cNvSpPr/>
          <p:nvPr/>
        </p:nvSpPr>
        <p:spPr>
          <a:xfrm rot="10800000">
            <a:off x="6618648" y="486461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5"/>
          <p:cNvSpPr/>
          <p:nvPr/>
        </p:nvSpPr>
        <p:spPr>
          <a:xfrm rot="10800000">
            <a:off x="5208875" y="25717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5"/>
          <p:cNvSpPr/>
          <p:nvPr/>
        </p:nvSpPr>
        <p:spPr>
          <a:xfrm rot="10800000">
            <a:off x="6085973" y="1768811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5"/>
          <p:cNvSpPr/>
          <p:nvPr/>
        </p:nvSpPr>
        <p:spPr>
          <a:xfrm rot="10800000">
            <a:off x="5213625" y="1984875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5"/>
          <p:cNvSpPr/>
          <p:nvPr/>
        </p:nvSpPr>
        <p:spPr>
          <a:xfrm rot="10800000">
            <a:off x="5250600" y="3170050"/>
            <a:ext cx="508500" cy="5085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5"/>
          <p:cNvSpPr/>
          <p:nvPr/>
        </p:nvSpPr>
        <p:spPr>
          <a:xfrm rot="10800000">
            <a:off x="6538823" y="362277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5"/>
          <p:cNvSpPr/>
          <p:nvPr/>
        </p:nvSpPr>
        <p:spPr>
          <a:xfrm rot="10800000">
            <a:off x="5329323" y="287672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5"/>
          <p:cNvSpPr/>
          <p:nvPr/>
        </p:nvSpPr>
        <p:spPr>
          <a:xfrm rot="10800000">
            <a:off x="6019498" y="336372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5"/>
          <p:cNvSpPr/>
          <p:nvPr/>
        </p:nvSpPr>
        <p:spPr>
          <a:xfrm rot="10800000">
            <a:off x="5682600" y="38132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5"/>
          <p:cNvSpPr/>
          <p:nvPr/>
        </p:nvSpPr>
        <p:spPr>
          <a:xfrm rot="10800000">
            <a:off x="8397375" y="4253550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5"/>
          <p:cNvSpPr/>
          <p:nvPr/>
        </p:nvSpPr>
        <p:spPr>
          <a:xfrm rot="10800000">
            <a:off x="5914498" y="414855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5"/>
          <p:cNvSpPr/>
          <p:nvPr/>
        </p:nvSpPr>
        <p:spPr>
          <a:xfrm rot="10800000">
            <a:off x="7830823" y="367255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5"/>
          <p:cNvSpPr/>
          <p:nvPr/>
        </p:nvSpPr>
        <p:spPr>
          <a:xfrm rot="10800000">
            <a:off x="6541786" y="1153436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5"/>
          <p:cNvSpPr/>
          <p:nvPr/>
        </p:nvSpPr>
        <p:spPr>
          <a:xfrm rot="10800000">
            <a:off x="8661497" y="233846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5"/>
          <p:cNvSpPr/>
          <p:nvPr/>
        </p:nvSpPr>
        <p:spPr>
          <a:xfrm rot="10800000">
            <a:off x="2543100" y="799463"/>
            <a:ext cx="508500" cy="5085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5"/>
          <p:cNvSpPr/>
          <p:nvPr/>
        </p:nvSpPr>
        <p:spPr>
          <a:xfrm rot="10800000">
            <a:off x="2295400" y="176880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5"/>
          <p:cNvSpPr/>
          <p:nvPr/>
        </p:nvSpPr>
        <p:spPr>
          <a:xfrm rot="10800000">
            <a:off x="3452248" y="141532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5"/>
          <p:cNvSpPr/>
          <p:nvPr/>
        </p:nvSpPr>
        <p:spPr>
          <a:xfrm rot="10800000">
            <a:off x="3663550" y="176880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5"/>
          <p:cNvSpPr/>
          <p:nvPr/>
        </p:nvSpPr>
        <p:spPr>
          <a:xfrm rot="10800000">
            <a:off x="2714700" y="43840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5"/>
          <p:cNvSpPr/>
          <p:nvPr/>
        </p:nvSpPr>
        <p:spPr>
          <a:xfrm rot="10800000">
            <a:off x="2609698" y="4830575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5"/>
          <p:cNvSpPr/>
          <p:nvPr/>
        </p:nvSpPr>
        <p:spPr>
          <a:xfrm rot="10800000">
            <a:off x="2973375" y="4430850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5"/>
          <p:cNvSpPr/>
          <p:nvPr/>
        </p:nvSpPr>
        <p:spPr>
          <a:xfrm rot="10800000">
            <a:off x="3201025" y="39785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5"/>
          <p:cNvSpPr/>
          <p:nvPr/>
        </p:nvSpPr>
        <p:spPr>
          <a:xfrm rot="10800000">
            <a:off x="3709675" y="3071800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5"/>
          <p:cNvSpPr/>
          <p:nvPr/>
        </p:nvSpPr>
        <p:spPr>
          <a:xfrm rot="10800000">
            <a:off x="3488950" y="3507250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5"/>
          <p:cNvSpPr/>
          <p:nvPr/>
        </p:nvSpPr>
        <p:spPr>
          <a:xfrm rot="10800000">
            <a:off x="2759973" y="364320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5"/>
          <p:cNvSpPr/>
          <p:nvPr/>
        </p:nvSpPr>
        <p:spPr>
          <a:xfrm rot="10800000">
            <a:off x="3073873" y="3346700"/>
            <a:ext cx="105000" cy="105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5"/>
          <p:cNvSpPr/>
          <p:nvPr/>
        </p:nvSpPr>
        <p:spPr>
          <a:xfrm rot="10800000">
            <a:off x="3395650" y="2055225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5"/>
          <p:cNvSpPr/>
          <p:nvPr/>
        </p:nvSpPr>
        <p:spPr>
          <a:xfrm rot="10800000">
            <a:off x="104300" y="3346700"/>
            <a:ext cx="306000" cy="3060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5"/>
          <p:cNvSpPr/>
          <p:nvPr/>
        </p:nvSpPr>
        <p:spPr>
          <a:xfrm rot="10800000">
            <a:off x="299850" y="2055225"/>
            <a:ext cx="165300" cy="165300"/>
          </a:xfrm>
          <a:prstGeom prst="ellipse">
            <a:avLst/>
          </a:prstGeom>
          <a:solidFill>
            <a:srgbClr val="D9F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5"/>
          <p:cNvSpPr txBox="1"/>
          <p:nvPr/>
        </p:nvSpPr>
        <p:spPr>
          <a:xfrm>
            <a:off x="5902950" y="1082750"/>
            <a:ext cx="235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are transparent</a:t>
            </a:r>
            <a:endParaRPr sz="180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273" name="Google Shape;273;p45"/>
          <p:cNvSpPr txBox="1"/>
          <p:nvPr/>
        </p:nvSpPr>
        <p:spPr>
          <a:xfrm>
            <a:off x="730375" y="1082750"/>
            <a:ext cx="25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embrace change</a:t>
            </a:r>
            <a:endParaRPr sz="180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274" name="Google Shape;274;p45"/>
          <p:cNvSpPr txBox="1"/>
          <p:nvPr/>
        </p:nvSpPr>
        <p:spPr>
          <a:xfrm>
            <a:off x="5797950" y="3451700"/>
            <a:ext cx="256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treat everyone equally</a:t>
            </a:r>
            <a:endParaRPr sz="180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275" name="Google Shape;275;p45"/>
          <p:cNvSpPr txBox="1"/>
          <p:nvPr/>
        </p:nvSpPr>
        <p:spPr>
          <a:xfrm>
            <a:off x="411025" y="1575000"/>
            <a:ext cx="320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us Jakarta Sans"/>
                <a:ea typeface="Plus Jakarta Sans"/>
                <a:cs typeface="Plus Jakarta Sans"/>
                <a:sym typeface="Plus Jakarta Sans"/>
              </a:rPr>
              <a:t>We are not afraid to do it differently. Or to fail. So we make mistakes. Share them. Learn from them. That's how we improve ourselves at Quatt.</a:t>
            </a:r>
            <a:endParaRPr sz="1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76" name="Google Shape;276;p45"/>
          <p:cNvSpPr txBox="1"/>
          <p:nvPr/>
        </p:nvSpPr>
        <p:spPr>
          <a:xfrm>
            <a:off x="5478600" y="1575000"/>
            <a:ext cx="320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us Jakarta Sans"/>
                <a:ea typeface="Plus Jakarta Sans"/>
                <a:cs typeface="Plus Jakarta Sans"/>
                <a:sym typeface="Plus Jakarta Sans"/>
              </a:rPr>
              <a:t>We are always open, honest and helpful. In both good and challenging times. To colleagues. To customers. To everyone.</a:t>
            </a:r>
            <a:endParaRPr sz="1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77" name="Google Shape;277;p45"/>
          <p:cNvSpPr txBox="1"/>
          <p:nvPr/>
        </p:nvSpPr>
        <p:spPr>
          <a:xfrm>
            <a:off x="411025" y="4182150"/>
            <a:ext cx="320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us Jakarta Sans"/>
                <a:ea typeface="Plus Jakarta Sans"/>
                <a:cs typeface="Plus Jakarta Sans"/>
                <a:sym typeface="Plus Jakarta Sans"/>
              </a:rPr>
              <a:t>We take ownership, and go the extra mile. Together, we reach for the stars.</a:t>
            </a:r>
            <a:endParaRPr sz="1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5478600" y="4182150"/>
            <a:ext cx="320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us Jakarta Sans"/>
                <a:ea typeface="Plus Jakarta Sans"/>
                <a:cs typeface="Plus Jakarta Sans"/>
                <a:sym typeface="Plus Jakarta Sans"/>
              </a:rPr>
              <a:t>We care about you, we celebrate us.</a:t>
            </a:r>
            <a:endParaRPr sz="10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450475" y="3451700"/>
            <a:ext cx="312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go above and beyond our call of duty</a:t>
            </a:r>
            <a:endParaRPr sz="1800"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500" y="293287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9298" y="543525"/>
            <a:ext cx="464105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723" y="543513"/>
            <a:ext cx="464105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1723" y="2932875"/>
            <a:ext cx="464105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mage">
  <p:cSld name="CUSTOM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>
            <a:spLocks noGrp="1"/>
          </p:cNvSpPr>
          <p:nvPr>
            <p:ph type="pic" idx="2"/>
          </p:nvPr>
        </p:nvSpPr>
        <p:spPr>
          <a:xfrm>
            <a:off x="234450" y="226100"/>
            <a:ext cx="86748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46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1">
  <p:cSld name="CUSTOM_2_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7"/>
          <p:cNvSpPr>
            <a:spLocks noGrp="1"/>
          </p:cNvSpPr>
          <p:nvPr>
            <p:ph type="pic" idx="2"/>
          </p:nvPr>
        </p:nvSpPr>
        <p:spPr>
          <a:xfrm>
            <a:off x="4710541" y="226100"/>
            <a:ext cx="41988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47"/>
          <p:cNvSpPr>
            <a:spLocks noGrp="1"/>
          </p:cNvSpPr>
          <p:nvPr>
            <p:ph type="pic" idx="3"/>
          </p:nvPr>
        </p:nvSpPr>
        <p:spPr>
          <a:xfrm>
            <a:off x="234450" y="226100"/>
            <a:ext cx="4198800" cy="468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>
  <p:cSld name="CUSTOM_2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8"/>
          <p:cNvSpPr>
            <a:spLocks noGrp="1"/>
          </p:cNvSpPr>
          <p:nvPr>
            <p:ph type="pic" idx="2"/>
          </p:nvPr>
        </p:nvSpPr>
        <p:spPr>
          <a:xfrm>
            <a:off x="6209853" y="226100"/>
            <a:ext cx="26994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48"/>
          <p:cNvSpPr>
            <a:spLocks noGrp="1"/>
          </p:cNvSpPr>
          <p:nvPr>
            <p:ph type="pic" idx="3"/>
          </p:nvPr>
        </p:nvSpPr>
        <p:spPr>
          <a:xfrm>
            <a:off x="3222152" y="228700"/>
            <a:ext cx="26994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48"/>
          <p:cNvSpPr>
            <a:spLocks noGrp="1"/>
          </p:cNvSpPr>
          <p:nvPr>
            <p:ph type="pic" idx="4"/>
          </p:nvPr>
        </p:nvSpPr>
        <p:spPr>
          <a:xfrm>
            <a:off x="234450" y="226100"/>
            <a:ext cx="2699400" cy="468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 + text">
  <p:cSld name="CUSTOM_2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9"/>
          <p:cNvSpPr>
            <a:spLocks noGrp="1"/>
          </p:cNvSpPr>
          <p:nvPr>
            <p:ph type="pic" idx="2"/>
          </p:nvPr>
        </p:nvSpPr>
        <p:spPr>
          <a:xfrm>
            <a:off x="6209850" y="2747759"/>
            <a:ext cx="2699400" cy="21591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49"/>
          <p:cNvSpPr>
            <a:spLocks noGrp="1"/>
          </p:cNvSpPr>
          <p:nvPr>
            <p:ph type="pic" idx="3"/>
          </p:nvPr>
        </p:nvSpPr>
        <p:spPr>
          <a:xfrm>
            <a:off x="2746550" y="228700"/>
            <a:ext cx="31749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49"/>
          <p:cNvSpPr>
            <a:spLocks noGrp="1"/>
          </p:cNvSpPr>
          <p:nvPr>
            <p:ph type="pic" idx="4"/>
          </p:nvPr>
        </p:nvSpPr>
        <p:spPr>
          <a:xfrm>
            <a:off x="6209850" y="228700"/>
            <a:ext cx="2699400" cy="21591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49"/>
          <p:cNvSpPr txBox="1">
            <a:spLocks noGrp="1"/>
          </p:cNvSpPr>
          <p:nvPr>
            <p:ph type="title"/>
          </p:nvPr>
        </p:nvSpPr>
        <p:spPr>
          <a:xfrm>
            <a:off x="226150" y="228700"/>
            <a:ext cx="22320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302" name="Google Shape;302;p49"/>
          <p:cNvSpPr txBox="1">
            <a:spLocks noGrp="1"/>
          </p:cNvSpPr>
          <p:nvPr>
            <p:ph type="body" idx="1"/>
          </p:nvPr>
        </p:nvSpPr>
        <p:spPr>
          <a:xfrm>
            <a:off x="267950" y="1247675"/>
            <a:ext cx="20265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(Forest Black)">
  <p:cSld name="CUSTOM_3">
    <p:bg>
      <p:bgPr>
        <a:solidFill>
          <a:srgbClr val="07141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1900" y="2252500"/>
            <a:ext cx="2180201" cy="6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0"/>
          <p:cNvSpPr txBox="1"/>
          <p:nvPr/>
        </p:nvSpPr>
        <p:spPr>
          <a:xfrm>
            <a:off x="3700025" y="4548325"/>
            <a:ext cx="17322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FF5C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quatt.io</a:t>
            </a:r>
            <a:endParaRPr>
              <a:solidFill>
                <a:srgbClr val="D9FF5C"/>
              </a:solidFill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306" name="Google Shape;306;p50"/>
          <p:cNvSpPr/>
          <p:nvPr/>
        </p:nvSpPr>
        <p:spPr>
          <a:xfrm>
            <a:off x="8382000" y="4471525"/>
            <a:ext cx="762000" cy="672000"/>
          </a:xfrm>
          <a:prstGeom prst="rect">
            <a:avLst/>
          </a:prstGeom>
          <a:solidFill>
            <a:srgbClr val="0714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t '22 3">
  <p:cSld name="TITLE_AND_BODY_4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>
            <a:spLocks noGrp="1"/>
          </p:cNvSpPr>
          <p:nvPr>
            <p:ph type="title"/>
          </p:nvPr>
        </p:nvSpPr>
        <p:spPr>
          <a:xfrm>
            <a:off x="809050" y="189700"/>
            <a:ext cx="747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51"/>
          <p:cNvSpPr txBox="1">
            <a:spLocks noGrp="1"/>
          </p:cNvSpPr>
          <p:nvPr>
            <p:ph type="sldNum" idx="12"/>
          </p:nvPr>
        </p:nvSpPr>
        <p:spPr>
          <a:xfrm>
            <a:off x="8472458" y="47181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310" name="Google Shape;310;p51"/>
          <p:cNvCxnSpPr/>
          <p:nvPr/>
        </p:nvCxnSpPr>
        <p:spPr>
          <a:xfrm>
            <a:off x="901500" y="712925"/>
            <a:ext cx="7341000" cy="0"/>
          </a:xfrm>
          <a:prstGeom prst="straightConnector1">
            <a:avLst/>
          </a:prstGeom>
          <a:noFill/>
          <a:ln w="9525" cap="flat" cmpd="sng">
            <a:solidFill>
              <a:srgbClr val="26926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Terra Orange)">
  <p:cSld name="SECTION_HEADER_1_1">
    <p:bg>
      <p:bgPr>
        <a:solidFill>
          <a:srgbClr val="FAB078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t '22">
  <p:cSld name="TITLE_AND_BODY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>
            <a:spLocks noGrp="1"/>
          </p:cNvSpPr>
          <p:nvPr>
            <p:ph type="title"/>
          </p:nvPr>
        </p:nvSpPr>
        <p:spPr>
          <a:xfrm>
            <a:off x="809050" y="189700"/>
            <a:ext cx="747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53"/>
          <p:cNvSpPr txBox="1">
            <a:spLocks noGrp="1"/>
          </p:cNvSpPr>
          <p:nvPr>
            <p:ph type="sldNum" idx="12"/>
          </p:nvPr>
        </p:nvSpPr>
        <p:spPr>
          <a:xfrm>
            <a:off x="8472458" y="47181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316" name="Google Shape;316;p53"/>
          <p:cNvCxnSpPr/>
          <p:nvPr/>
        </p:nvCxnSpPr>
        <p:spPr>
          <a:xfrm>
            <a:off x="901500" y="712925"/>
            <a:ext cx="7341000" cy="0"/>
          </a:xfrm>
          <a:prstGeom prst="straightConnector1">
            <a:avLst/>
          </a:prstGeom>
          <a:noFill/>
          <a:ln w="9525" cap="flat" cmpd="sng">
            <a:solidFill>
              <a:srgbClr val="26926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t '22 2">
  <p:cSld name="TITLE_AND_BODY_3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 txBox="1">
            <a:spLocks noGrp="1"/>
          </p:cNvSpPr>
          <p:nvPr>
            <p:ph type="title"/>
          </p:nvPr>
        </p:nvSpPr>
        <p:spPr>
          <a:xfrm>
            <a:off x="809050" y="189700"/>
            <a:ext cx="747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54"/>
          <p:cNvSpPr txBox="1">
            <a:spLocks noGrp="1"/>
          </p:cNvSpPr>
          <p:nvPr>
            <p:ph type="sldNum" idx="12"/>
          </p:nvPr>
        </p:nvSpPr>
        <p:spPr>
          <a:xfrm>
            <a:off x="8472458" y="47181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320" name="Google Shape;320;p54"/>
          <p:cNvCxnSpPr/>
          <p:nvPr/>
        </p:nvCxnSpPr>
        <p:spPr>
          <a:xfrm>
            <a:off x="901500" y="712925"/>
            <a:ext cx="7341000" cy="0"/>
          </a:xfrm>
          <a:prstGeom prst="straightConnector1">
            <a:avLst/>
          </a:prstGeom>
          <a:noFill/>
          <a:ln w="9525" cap="flat" cmpd="sng">
            <a:solidFill>
              <a:srgbClr val="26926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tt '22 1">
  <p:cSld name="TITLE_AND_BODY_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5"/>
          <p:cNvSpPr txBox="1">
            <a:spLocks noGrp="1"/>
          </p:cNvSpPr>
          <p:nvPr>
            <p:ph type="title"/>
          </p:nvPr>
        </p:nvSpPr>
        <p:spPr>
          <a:xfrm>
            <a:off x="809050" y="189700"/>
            <a:ext cx="747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5"/>
          <p:cNvSpPr txBox="1">
            <a:spLocks noGrp="1"/>
          </p:cNvSpPr>
          <p:nvPr>
            <p:ph type="sldNum" idx="12"/>
          </p:nvPr>
        </p:nvSpPr>
        <p:spPr>
          <a:xfrm>
            <a:off x="8472458" y="47181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324" name="Google Shape;324;p55"/>
          <p:cNvCxnSpPr/>
          <p:nvPr/>
        </p:nvCxnSpPr>
        <p:spPr>
          <a:xfrm>
            <a:off x="901500" y="712925"/>
            <a:ext cx="7341000" cy="0"/>
          </a:xfrm>
          <a:prstGeom prst="straightConnector1">
            <a:avLst/>
          </a:prstGeom>
          <a:noFill/>
          <a:ln w="9525" cap="flat" cmpd="sng">
            <a:solidFill>
              <a:srgbClr val="26926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327" name="Google Shape;327;p56"/>
          <p:cNvCxnSpPr/>
          <p:nvPr/>
        </p:nvCxnSpPr>
        <p:spPr>
          <a:xfrm>
            <a:off x="901500" y="712925"/>
            <a:ext cx="7341000" cy="0"/>
          </a:xfrm>
          <a:prstGeom prst="straightConnector1">
            <a:avLst/>
          </a:prstGeom>
          <a:noFill/>
          <a:ln w="9525" cap="flat" cmpd="sng">
            <a:solidFill>
              <a:srgbClr val="2692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56"/>
          <p:cNvSpPr txBox="1">
            <a:spLocks noGrp="1"/>
          </p:cNvSpPr>
          <p:nvPr>
            <p:ph type="title"/>
          </p:nvPr>
        </p:nvSpPr>
        <p:spPr>
          <a:xfrm>
            <a:off x="809056" y="188145"/>
            <a:ext cx="708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926A"/>
              </a:buClr>
              <a:buSzPts val="2800"/>
              <a:buNone/>
              <a:defRPr b="1">
                <a:solidFill>
                  <a:srgbClr val="26926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Moss Green)">
  <p:cSld name="SECTION_HEADER_1_1_1">
    <p:bg>
      <p:bgPr>
        <a:solidFill>
          <a:srgbClr val="8EBF9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Forest Black)">
  <p:cSld name="SECTION_HEADER_1_1_1_1">
    <p:bg>
      <p:bgPr>
        <a:solidFill>
          <a:srgbClr val="07141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9FF5C"/>
              </a:buClr>
              <a:buSzPts val="3600"/>
              <a:buNone/>
              <a:defRPr sz="3600">
                <a:solidFill>
                  <a:srgbClr val="D9FF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Electric Neon)">
  <p:cSld name="SECTION_HEADER_1_1_1_1_1">
    <p:bg>
      <p:bgPr>
        <a:solidFill>
          <a:srgbClr val="D9FF5C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CUS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>
            <a:spLocks noGrp="1"/>
          </p:cNvSpPr>
          <p:nvPr>
            <p:ph type="pic" idx="2"/>
          </p:nvPr>
        </p:nvSpPr>
        <p:spPr>
          <a:xfrm>
            <a:off x="226100" y="226100"/>
            <a:ext cx="3433500" cy="46809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000525" y="226100"/>
            <a:ext cx="4712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119900" y="1649600"/>
            <a:ext cx="4712400" cy="2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3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5550" y="226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2800"/>
              <a:buFont typeface="Plus Jakarta Sans SemiBold"/>
              <a:buNone/>
              <a:defRPr sz="2800">
                <a:solidFill>
                  <a:srgbClr val="071413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800"/>
              <a:buFont typeface="Plus Jakarta Sans"/>
              <a:buChar char="●"/>
              <a:defRPr sz="1800"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○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■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●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○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■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●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○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■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620125" y="4562625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3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225550" y="226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2800"/>
              <a:buFont typeface="Plus Jakarta Sans SemiBold"/>
              <a:buNone/>
              <a:defRPr sz="2800">
                <a:solidFill>
                  <a:srgbClr val="071413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800"/>
              <a:buFont typeface="Plus Jakarta Sans"/>
              <a:buChar char="●"/>
              <a:defRPr sz="1800"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○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■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●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○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■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●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○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1400"/>
              <a:buFont typeface="Plus Jakarta Sans"/>
              <a:buChar char="■"/>
              <a:defRPr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8620125" y="4562625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 txBox="1">
            <a:spLocks noGrp="1"/>
          </p:cNvSpPr>
          <p:nvPr>
            <p:ph type="title"/>
          </p:nvPr>
        </p:nvSpPr>
        <p:spPr>
          <a:xfrm>
            <a:off x="131791" y="8940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Even voorstellen</a:t>
            </a:r>
            <a:endParaRPr sz="1820"/>
          </a:p>
        </p:txBody>
      </p:sp>
      <p:sp>
        <p:nvSpPr>
          <p:cNvPr id="334" name="Google Shape;334;p57"/>
          <p:cNvSpPr txBox="1"/>
          <p:nvPr/>
        </p:nvSpPr>
        <p:spPr>
          <a:xfrm>
            <a:off x="1726938" y="3657104"/>
            <a:ext cx="218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Tom Heringa</a:t>
            </a:r>
            <a:endParaRPr b="1" i="1">
              <a:solidFill>
                <a:srgbClr val="071413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71413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Technisch Adviseur</a:t>
            </a:r>
            <a:endParaRPr i="1">
              <a:solidFill>
                <a:srgbClr val="071413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335" name="Google Shape;335;p57"/>
          <p:cNvPicPr preferRelativeResize="0"/>
          <p:nvPr/>
        </p:nvPicPr>
        <p:blipFill rotWithShape="1">
          <a:blip r:embed="rId3">
            <a:alphaModFix/>
          </a:blip>
          <a:srcRect l="3114" t="3184" r="3104" b="3174"/>
          <a:stretch/>
        </p:blipFill>
        <p:spPr>
          <a:xfrm>
            <a:off x="1642937" y="1466799"/>
            <a:ext cx="2350500" cy="219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6" name="Google Shape;336;p57"/>
          <p:cNvSpPr txBox="1">
            <a:spLocks noGrp="1"/>
          </p:cNvSpPr>
          <p:nvPr>
            <p:ph type="subTitle" idx="4294967295"/>
          </p:nvPr>
        </p:nvSpPr>
        <p:spPr>
          <a:xfrm>
            <a:off x="131800" y="2407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Informatieavond Quatt Warmtepompen Uitgeest</a:t>
            </a:r>
            <a:endParaRPr sz="210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337" name="Google Shape;337;p57" title="Logo_Electric_Neon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196" y="1572250"/>
            <a:ext cx="2434700" cy="712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6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Quatt All Electric warmtepomp</a:t>
            </a:r>
            <a:endParaRPr/>
          </a:p>
        </p:txBody>
      </p:sp>
      <p:pic>
        <p:nvPicPr>
          <p:cNvPr id="398" name="Google Shape;398;p66" title="All-E-XL-Hybrid-Duo.png"/>
          <p:cNvPicPr preferRelativeResize="0"/>
          <p:nvPr/>
        </p:nvPicPr>
        <p:blipFill rotWithShape="1">
          <a:blip r:embed="rId3">
            <a:alphaModFix/>
          </a:blip>
          <a:srcRect t="17697" b="17691"/>
          <a:stretch/>
        </p:blipFill>
        <p:spPr>
          <a:xfrm>
            <a:off x="152400" y="951400"/>
            <a:ext cx="7181686" cy="403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6"/>
          <p:cNvSpPr txBox="1"/>
          <p:nvPr/>
        </p:nvSpPr>
        <p:spPr>
          <a:xfrm>
            <a:off x="7507500" y="951395"/>
            <a:ext cx="1636500" cy="4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Volledig elektrisch 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warmtepomp-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systeem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Haalt je woning van het gas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Verwarm met goedkope stroom je water en sla het op in de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Heatbattery</a:t>
            </a:r>
            <a:endParaRPr sz="1450" b="1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Verkrijgbaar in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drie maten</a:t>
            </a:r>
            <a:endParaRPr sz="1450" b="1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7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Quatt Chill air conditioning</a:t>
            </a:r>
            <a:endParaRPr/>
          </a:p>
        </p:txBody>
      </p:sp>
      <p:pic>
        <p:nvPicPr>
          <p:cNvPr id="405" name="Google Shape;405;p67" title="Chill Bedroo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51400"/>
            <a:ext cx="7181686" cy="403969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67"/>
          <p:cNvSpPr txBox="1"/>
          <p:nvPr/>
        </p:nvSpPr>
        <p:spPr>
          <a:xfrm>
            <a:off x="7407225" y="939720"/>
            <a:ext cx="16365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Koelt en verwarmt</a:t>
            </a:r>
            <a:endParaRPr sz="1350" b="1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1A2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Koelt krachtig tot 40 m²</a:t>
            </a:r>
            <a:endParaRPr sz="1200">
              <a:solidFill>
                <a:srgbClr val="131A2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31A2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1A2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Geen extra leidingen nodig</a:t>
            </a:r>
            <a:endParaRPr sz="1200">
              <a:solidFill>
                <a:srgbClr val="131A2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31A2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31A2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Werkt samen met Hybrid of All-Electric</a:t>
            </a:r>
            <a:endParaRPr sz="1200">
              <a:solidFill>
                <a:srgbClr val="131A2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8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Quatt Chill plus All Electric</a:t>
            </a:r>
            <a:endParaRPr/>
          </a:p>
        </p:txBody>
      </p:sp>
      <p:pic>
        <p:nvPicPr>
          <p:cNvPr id="412" name="Google Shape;412;p68" title="Quatt_Chill_Technical-Space-3_8K_20240528(expaded) (1).png"/>
          <p:cNvPicPr preferRelativeResize="0"/>
          <p:nvPr/>
        </p:nvPicPr>
        <p:blipFill rotWithShape="1">
          <a:blip r:embed="rId3">
            <a:alphaModFix/>
          </a:blip>
          <a:srcRect t="12104" b="12104"/>
          <a:stretch/>
        </p:blipFill>
        <p:spPr>
          <a:xfrm>
            <a:off x="152400" y="951400"/>
            <a:ext cx="7181686" cy="403969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8"/>
          <p:cNvSpPr txBox="1"/>
          <p:nvPr/>
        </p:nvSpPr>
        <p:spPr>
          <a:xfrm>
            <a:off x="7407225" y="939720"/>
            <a:ext cx="16365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Onderdeel van het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ecosysteem</a:t>
            </a:r>
            <a:endParaRPr sz="1450" b="1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Koel je huis en sla de warmte op in de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Heatbattery</a:t>
            </a:r>
            <a:endParaRPr sz="1450" b="1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Maak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optimaal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gebruik van je zonnepanelen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69" title="System-connection-8k9_CHILL.png"/>
          <p:cNvPicPr preferRelativeResize="0"/>
          <p:nvPr/>
        </p:nvPicPr>
        <p:blipFill rotWithShape="1">
          <a:blip r:embed="rId3">
            <a:alphaModFix/>
          </a:blip>
          <a:srcRect t="2034" b="2024"/>
          <a:stretch/>
        </p:blipFill>
        <p:spPr>
          <a:xfrm>
            <a:off x="-633225" y="-122784"/>
            <a:ext cx="10410450" cy="538907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9"/>
          <p:cNvSpPr txBox="1"/>
          <p:nvPr/>
        </p:nvSpPr>
        <p:spPr>
          <a:xfrm>
            <a:off x="6809656" y="816573"/>
            <a:ext cx="19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Hybrid</a:t>
            </a:r>
            <a:endParaRPr sz="1400" b="1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0" name="Google Shape;420;p69"/>
          <p:cNvSpPr txBox="1"/>
          <p:nvPr/>
        </p:nvSpPr>
        <p:spPr>
          <a:xfrm>
            <a:off x="6809656" y="1234918"/>
            <a:ext cx="28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All-Electric</a:t>
            </a:r>
            <a:endParaRPr sz="1400" b="1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1" name="Google Shape;421;p69"/>
          <p:cNvSpPr/>
          <p:nvPr/>
        </p:nvSpPr>
        <p:spPr>
          <a:xfrm>
            <a:off x="6531872" y="878217"/>
            <a:ext cx="285300" cy="276900"/>
          </a:xfrm>
          <a:prstGeom prst="ellipse">
            <a:avLst/>
          </a:prstGeom>
          <a:solidFill>
            <a:srgbClr val="AD7D6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1</a:t>
            </a:r>
            <a:endParaRPr sz="1100" b="1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2" name="Google Shape;422;p69"/>
          <p:cNvSpPr/>
          <p:nvPr/>
        </p:nvSpPr>
        <p:spPr>
          <a:xfrm>
            <a:off x="6531872" y="1296569"/>
            <a:ext cx="285300" cy="276900"/>
          </a:xfrm>
          <a:prstGeom prst="ellipse">
            <a:avLst/>
          </a:prstGeom>
          <a:solidFill>
            <a:srgbClr val="8D9F7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2</a:t>
            </a:r>
            <a:endParaRPr sz="1100" b="1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3" name="Google Shape;423;p69"/>
          <p:cNvSpPr/>
          <p:nvPr/>
        </p:nvSpPr>
        <p:spPr>
          <a:xfrm>
            <a:off x="6533538" y="2785678"/>
            <a:ext cx="293400" cy="276900"/>
          </a:xfrm>
          <a:prstGeom prst="ellipse">
            <a:avLst/>
          </a:prstGeom>
          <a:solidFill>
            <a:srgbClr val="AD7D6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1</a:t>
            </a:r>
            <a:endParaRPr sz="1100" b="1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4" name="Google Shape;424;p69"/>
          <p:cNvSpPr/>
          <p:nvPr/>
        </p:nvSpPr>
        <p:spPr>
          <a:xfrm>
            <a:off x="3499688" y="721634"/>
            <a:ext cx="293400" cy="276900"/>
          </a:xfrm>
          <a:prstGeom prst="ellipse">
            <a:avLst/>
          </a:prstGeom>
          <a:solidFill>
            <a:srgbClr val="8D9F7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2</a:t>
            </a:r>
            <a:endParaRPr sz="1100" b="1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5" name="Google Shape;425;p69"/>
          <p:cNvSpPr/>
          <p:nvPr/>
        </p:nvSpPr>
        <p:spPr>
          <a:xfrm>
            <a:off x="6531872" y="1715884"/>
            <a:ext cx="285300" cy="276900"/>
          </a:xfrm>
          <a:prstGeom prst="ellipse">
            <a:avLst/>
          </a:prstGeom>
          <a:solidFill>
            <a:srgbClr val="454F3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3</a:t>
            </a:r>
            <a:endParaRPr sz="1100" b="1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6" name="Google Shape;426;p69"/>
          <p:cNvSpPr txBox="1"/>
          <p:nvPr/>
        </p:nvSpPr>
        <p:spPr>
          <a:xfrm>
            <a:off x="6809656" y="1653268"/>
            <a:ext cx="28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HomeBattery</a:t>
            </a:r>
            <a:endParaRPr sz="1400" b="1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7" name="Google Shape;427;p69"/>
          <p:cNvSpPr/>
          <p:nvPr/>
        </p:nvSpPr>
        <p:spPr>
          <a:xfrm>
            <a:off x="1137837" y="1234931"/>
            <a:ext cx="285300" cy="276900"/>
          </a:xfrm>
          <a:prstGeom prst="ellipse">
            <a:avLst/>
          </a:prstGeom>
          <a:solidFill>
            <a:srgbClr val="454F3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3</a:t>
            </a:r>
            <a:endParaRPr sz="1100" b="1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8" name="Google Shape;428;p69"/>
          <p:cNvSpPr/>
          <p:nvPr/>
        </p:nvSpPr>
        <p:spPr>
          <a:xfrm>
            <a:off x="67078" y="2969425"/>
            <a:ext cx="285300" cy="276900"/>
          </a:xfrm>
          <a:prstGeom prst="ellipse">
            <a:avLst/>
          </a:prstGeom>
          <a:solidFill>
            <a:srgbClr val="B9D5D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4</a:t>
            </a:r>
            <a:endParaRPr sz="1100" b="1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29" name="Google Shape;429;p69"/>
          <p:cNvSpPr/>
          <p:nvPr/>
        </p:nvSpPr>
        <p:spPr>
          <a:xfrm>
            <a:off x="6531872" y="2115934"/>
            <a:ext cx="285300" cy="276900"/>
          </a:xfrm>
          <a:prstGeom prst="ellipse">
            <a:avLst/>
          </a:prstGeom>
          <a:solidFill>
            <a:srgbClr val="B9D5D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4</a:t>
            </a:r>
            <a:endParaRPr sz="1100" b="1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30" name="Google Shape;430;p69"/>
          <p:cNvSpPr txBox="1"/>
          <p:nvPr/>
        </p:nvSpPr>
        <p:spPr>
          <a:xfrm>
            <a:off x="6809656" y="2053318"/>
            <a:ext cx="28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Chill</a:t>
            </a:r>
            <a:endParaRPr sz="1400" b="1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31" name="Google Shape;431;p69"/>
          <p:cNvSpPr txBox="1">
            <a:spLocks noGrp="1"/>
          </p:cNvSpPr>
          <p:nvPr>
            <p:ph type="title"/>
          </p:nvPr>
        </p:nvSpPr>
        <p:spPr>
          <a:xfrm>
            <a:off x="0" y="164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Quatt Ecosysteem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70" title="ReactNative-snapshot-image5631085546005881454.png"/>
          <p:cNvPicPr preferRelativeResize="0"/>
          <p:nvPr/>
        </p:nvPicPr>
        <p:blipFill rotWithShape="1">
          <a:blip r:embed="rId3">
            <a:alphaModFix/>
          </a:blip>
          <a:srcRect t="8645" b="61391"/>
          <a:stretch/>
        </p:blipFill>
        <p:spPr>
          <a:xfrm>
            <a:off x="173125" y="913875"/>
            <a:ext cx="4056501" cy="34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0" title="ReactNative-snapshot-image5631085546005881454.png"/>
          <p:cNvPicPr preferRelativeResize="0"/>
          <p:nvPr/>
        </p:nvPicPr>
        <p:blipFill rotWithShape="1">
          <a:blip r:embed="rId3">
            <a:alphaModFix/>
          </a:blip>
          <a:srcRect t="42416" b="10756"/>
          <a:stretch/>
        </p:blipFill>
        <p:spPr>
          <a:xfrm>
            <a:off x="4572000" y="0"/>
            <a:ext cx="38348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31;p69">
            <a:extLst>
              <a:ext uri="{FF2B5EF4-FFF2-40B4-BE49-F238E27FC236}">
                <a16:creationId xmlns:a16="http://schemas.microsoft.com/office/drawing/2014/main" id="{A4FB43A6-4B9E-0F77-A416-9870A6D953B9}"/>
              </a:ext>
            </a:extLst>
          </p:cNvPr>
          <p:cNvSpPr txBox="1">
            <a:spLocks/>
          </p:cNvSpPr>
          <p:nvPr/>
        </p:nvSpPr>
        <p:spPr>
          <a:xfrm>
            <a:off x="0" y="164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413"/>
              </a:buClr>
              <a:buSzPts val="2800"/>
              <a:buFont typeface="Plus Jakarta Sans SemiBold"/>
              <a:buNone/>
              <a:defRPr sz="2800" b="0" i="0" u="none" strike="noStrike" cap="none">
                <a:solidFill>
                  <a:srgbClr val="071413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dirty="0" err="1"/>
              <a:t>Quatt</a:t>
            </a:r>
            <a:r>
              <a:rPr lang="nl-NL" dirty="0"/>
              <a:t> App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1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 maakt Quatt uniek?</a:t>
            </a:r>
            <a:endParaRPr/>
          </a:p>
        </p:txBody>
      </p:sp>
      <p:sp>
        <p:nvSpPr>
          <p:cNvPr id="444" name="Google Shape;444;p71"/>
          <p:cNvSpPr txBox="1"/>
          <p:nvPr/>
        </p:nvSpPr>
        <p:spPr>
          <a:xfrm>
            <a:off x="7407225" y="939720"/>
            <a:ext cx="1636500" cy="4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Slimme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aansturing en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insights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via de app.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Uitbreidbaar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ecosysteem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.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Future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proof.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De systemen verdienen zich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snel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terug.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445" name="Google Shape;445;p71" title="House diagram V2.png"/>
          <p:cNvPicPr preferRelativeResize="0"/>
          <p:nvPr/>
        </p:nvPicPr>
        <p:blipFill rotWithShape="1">
          <a:blip r:embed="rId3">
            <a:alphaModFix/>
          </a:blip>
          <a:srcRect l="16917" t="9265" r="15332" b="9960"/>
          <a:stretch/>
        </p:blipFill>
        <p:spPr>
          <a:xfrm>
            <a:off x="417000" y="799000"/>
            <a:ext cx="6265923" cy="4202101"/>
          </a:xfrm>
          <a:prstGeom prst="rect">
            <a:avLst/>
          </a:prstGeom>
          <a:noFill/>
          <a:ln w="9525" cap="flat" cmpd="sng">
            <a:solidFill>
              <a:srgbClr val="F6F1E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Huidige prijzen </a:t>
            </a:r>
            <a:r>
              <a:rPr lang="en" sz="2577"/>
              <a:t>(inclusief subsidie)</a:t>
            </a:r>
            <a:endParaRPr sz="2577"/>
          </a:p>
        </p:txBody>
      </p:sp>
      <p:pic>
        <p:nvPicPr>
          <p:cNvPr id="451" name="Google Shape;451;p72" title="Scherm­afbeelding 2026-03-09 om 15.17.5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1400"/>
            <a:ext cx="8839204" cy="342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8" title="Screenshot 2025-06-05 at 11.20.53 in the mor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1925" y="0"/>
            <a:ext cx="3950550" cy="5143491"/>
          </a:xfrm>
          <a:prstGeom prst="rect">
            <a:avLst/>
          </a:prstGeom>
          <a:noFill/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3" name="Google Shape;343;p58" title="Screenshot 2025-06-05 at 11.20.06 in the morn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1825" y="0"/>
            <a:ext cx="3433173" cy="5143501"/>
          </a:xfrm>
          <a:prstGeom prst="rect">
            <a:avLst/>
          </a:prstGeom>
          <a:noFill/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4" name="Google Shape;344;p58" title="Screenshot 2025-06-05 at 11.19.16 in the morning.png"/>
          <p:cNvPicPr preferRelativeResize="0"/>
          <p:nvPr/>
        </p:nvPicPr>
        <p:blipFill rotWithShape="1">
          <a:blip r:embed="rId5">
            <a:alphaModFix/>
          </a:blip>
          <a:srcRect l="19589" t="26205" r="26164"/>
          <a:stretch/>
        </p:blipFill>
        <p:spPr>
          <a:xfrm>
            <a:off x="6239975" y="0"/>
            <a:ext cx="2904025" cy="5143501"/>
          </a:xfrm>
          <a:prstGeom prst="rect">
            <a:avLst/>
          </a:prstGeom>
          <a:noFill/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5" name="Google Shape;345;p58"/>
          <p:cNvSpPr/>
          <p:nvPr/>
        </p:nvSpPr>
        <p:spPr>
          <a:xfrm>
            <a:off x="-781825" y="0"/>
            <a:ext cx="99258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46" name="Google Shape;346;p58"/>
          <p:cNvSpPr txBox="1"/>
          <p:nvPr/>
        </p:nvSpPr>
        <p:spPr>
          <a:xfrm>
            <a:off x="193775" y="4060025"/>
            <a:ext cx="8427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20">
                <a:solidFill>
                  <a:schemeClr val="lt1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We zijn in 2021 gestart en hebben inmiddels meer dan 20.000 klanten geholpen met het verduurzamen van hun huis</a:t>
            </a:r>
            <a:endParaRPr sz="2120">
              <a:solidFill>
                <a:schemeClr val="lt1"/>
              </a:solidFill>
              <a:latin typeface="Plus Jakarta Sans SemiBold"/>
              <a:ea typeface="Plus Jakarta Sans SemiBold"/>
              <a:cs typeface="Plus Jakarta Sans SemiBold"/>
              <a:sym typeface="Plus Jakarta Sa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9" title="Quatt family 8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9"/>
          <p:cNvSpPr txBox="1">
            <a:spLocks noGrp="1"/>
          </p:cNvSpPr>
          <p:nvPr>
            <p:ph type="title"/>
          </p:nvPr>
        </p:nvSpPr>
        <p:spPr>
          <a:xfrm>
            <a:off x="-75" y="4230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/>
              <a:t>We versnellen de energietransitie met duurzame energie voor ieder huishouden</a:t>
            </a:r>
            <a:endParaRPr sz="1720"/>
          </a:p>
        </p:txBody>
      </p:sp>
      <p:pic>
        <p:nvPicPr>
          <p:cNvPr id="353" name="Google Shape;35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200" y="4337425"/>
            <a:ext cx="693250" cy="4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F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0" title="House diagram V2.png"/>
          <p:cNvPicPr preferRelativeResize="0"/>
          <p:nvPr/>
        </p:nvPicPr>
        <p:blipFill rotWithShape="1">
          <a:blip r:embed="rId3">
            <a:alphaModFix/>
          </a:blip>
          <a:srcRect l="16917" t="9265" r="15332" b="9960"/>
          <a:stretch/>
        </p:blipFill>
        <p:spPr>
          <a:xfrm>
            <a:off x="1893250" y="280950"/>
            <a:ext cx="7250749" cy="4862549"/>
          </a:xfrm>
          <a:prstGeom prst="rect">
            <a:avLst/>
          </a:prstGeom>
          <a:noFill/>
          <a:ln w="9525" cap="flat" cmpd="sng">
            <a:solidFill>
              <a:srgbClr val="F6F1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9" name="Google Shape;359;p60"/>
          <p:cNvSpPr txBox="1">
            <a:spLocks noGrp="1"/>
          </p:cNvSpPr>
          <p:nvPr>
            <p:ph type="title"/>
          </p:nvPr>
        </p:nvSpPr>
        <p:spPr>
          <a:xfrm>
            <a:off x="273800" y="280950"/>
            <a:ext cx="5349600" cy="44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/>
              <a:t>Dat doen we door in iedere categorie </a:t>
            </a:r>
            <a:endParaRPr sz="17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/>
              <a:t>het beste product  te maken en </a:t>
            </a:r>
            <a:endParaRPr sz="17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/>
              <a:t>deze samen te brengen in een </a:t>
            </a:r>
            <a:endParaRPr sz="17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/>
              <a:t>compleet ecosysteem.</a:t>
            </a:r>
            <a:endParaRPr sz="1720"/>
          </a:p>
        </p:txBody>
      </p:sp>
      <p:pic>
        <p:nvPicPr>
          <p:cNvPr id="360" name="Google Shape;36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00" y="4256075"/>
            <a:ext cx="693250" cy="4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61"/>
          <p:cNvPicPr preferRelativeResize="0"/>
          <p:nvPr/>
        </p:nvPicPr>
        <p:blipFill rotWithShape="1">
          <a:blip r:embed="rId3">
            <a:alphaModFix/>
          </a:blip>
          <a:srcRect l="30" r="20"/>
          <a:stretch/>
        </p:blipFill>
        <p:spPr>
          <a:xfrm>
            <a:off x="-129425" y="-2096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2"/>
          <p:cNvPicPr preferRelativeResize="0"/>
          <p:nvPr/>
        </p:nvPicPr>
        <p:blipFill rotWithShape="1">
          <a:blip r:embed="rId3">
            <a:alphaModFix/>
          </a:blip>
          <a:srcRect l="30" r="20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63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4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Quatt Hybrid warmtepomp</a:t>
            </a:r>
            <a:endParaRPr/>
          </a:p>
        </p:txBody>
      </p:sp>
      <p:pic>
        <p:nvPicPr>
          <p:cNvPr id="381" name="Google Shape;381;p64" title="ODU V2 Single environment 3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30" y="951400"/>
            <a:ext cx="7181688" cy="40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4"/>
          <p:cNvSpPr txBox="1"/>
          <p:nvPr/>
        </p:nvSpPr>
        <p:spPr>
          <a:xfrm>
            <a:off x="7437733" y="1073775"/>
            <a:ext cx="1736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7kW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Hybride Warmtepomp</a:t>
            </a:r>
            <a:endParaRPr sz="2000">
              <a:solidFill>
                <a:srgbClr val="071413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83" name="Google Shape;383;p64"/>
          <p:cNvSpPr txBox="1"/>
          <p:nvPr/>
        </p:nvSpPr>
        <p:spPr>
          <a:xfrm>
            <a:off x="7407225" y="1863472"/>
            <a:ext cx="17367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De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efficiëntste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(propaan) warmtepomp op de markt met daarom de </a:t>
            </a: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kortste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terugverdientijd.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Uit te breiden naar All Electric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5"/>
          <p:cNvSpPr txBox="1">
            <a:spLocks noGrp="1"/>
          </p:cNvSpPr>
          <p:nvPr>
            <p:ph type="title"/>
          </p:nvPr>
        </p:nvSpPr>
        <p:spPr>
          <a:xfrm>
            <a:off x="225525" y="22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Quatt Hybrid Duo warmtepomp</a:t>
            </a:r>
            <a:endParaRPr/>
          </a:p>
        </p:txBody>
      </p:sp>
      <p:pic>
        <p:nvPicPr>
          <p:cNvPr id="389" name="Google Shape;389;p65" title="ODU V2 Duo environment 3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07" y="951400"/>
            <a:ext cx="7181688" cy="40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5"/>
          <p:cNvSpPr txBox="1"/>
          <p:nvPr/>
        </p:nvSpPr>
        <p:spPr>
          <a:xfrm>
            <a:off x="7727475" y="1451625"/>
            <a:ext cx="143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1413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91" name="Google Shape;391;p65"/>
          <p:cNvSpPr txBox="1"/>
          <p:nvPr/>
        </p:nvSpPr>
        <p:spPr>
          <a:xfrm>
            <a:off x="7437733" y="866572"/>
            <a:ext cx="1736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14kW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 Hybride Warmtepomp</a:t>
            </a:r>
            <a:endParaRPr sz="2000">
              <a:solidFill>
                <a:srgbClr val="071413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92" name="Google Shape;392;p65"/>
          <p:cNvSpPr txBox="1"/>
          <p:nvPr/>
        </p:nvSpPr>
        <p:spPr>
          <a:xfrm>
            <a:off x="7407225" y="1700312"/>
            <a:ext cx="17367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Dubbel 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het vermogen maar niet dubbel de prijs.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Sneller </a:t>
            </a:r>
            <a:r>
              <a:rPr lang="en" sz="1450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verwarmen en geschikt voor grotere en oudere woningen</a:t>
            </a: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4D4D4A"/>
                </a:solidFill>
                <a:highlight>
                  <a:srgbClr val="F2F2F2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All Electric ready</a:t>
            </a:r>
            <a:endParaRPr sz="1450" b="1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4D4D4A"/>
              </a:solidFill>
              <a:highlight>
                <a:srgbClr val="F2F2F2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71413"/>
      </a:dk1>
      <a:lt1>
        <a:srgbClr val="FFFFFF"/>
      </a:lt1>
      <a:dk2>
        <a:srgbClr val="7A7876"/>
      </a:dk2>
      <a:lt2>
        <a:srgbClr val="F5F3F2"/>
      </a:lt2>
      <a:accent1>
        <a:srgbClr val="D9FF5C"/>
      </a:accent1>
      <a:accent2>
        <a:srgbClr val="97B9BF"/>
      </a:accent2>
      <a:accent3>
        <a:srgbClr val="FAB078"/>
      </a:accent3>
      <a:accent4>
        <a:srgbClr val="8EBF92"/>
      </a:accent4>
      <a:accent5>
        <a:srgbClr val="FF6933"/>
      </a:accent5>
      <a:accent6>
        <a:srgbClr val="187A6A"/>
      </a:accent6>
      <a:hlink>
        <a:srgbClr val="00A5F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71413"/>
      </a:dk1>
      <a:lt1>
        <a:srgbClr val="FFFFFF"/>
      </a:lt1>
      <a:dk2>
        <a:srgbClr val="7A7876"/>
      </a:dk2>
      <a:lt2>
        <a:srgbClr val="F5F3F2"/>
      </a:lt2>
      <a:accent1>
        <a:srgbClr val="D9FF5C"/>
      </a:accent1>
      <a:accent2>
        <a:srgbClr val="97B9BF"/>
      </a:accent2>
      <a:accent3>
        <a:srgbClr val="FAB078"/>
      </a:accent3>
      <a:accent4>
        <a:srgbClr val="8EBF92"/>
      </a:accent4>
      <a:accent5>
        <a:srgbClr val="FF6933"/>
      </a:accent5>
      <a:accent6>
        <a:srgbClr val="187A6A"/>
      </a:accent6>
      <a:hlink>
        <a:srgbClr val="00A5F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Diavoorstelling (16:9)</PresentationFormat>
  <Paragraphs>78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Plus Jakarta Sans Medium</vt:lpstr>
      <vt:lpstr>Plus Jakarta Sans SemiBold</vt:lpstr>
      <vt:lpstr>Plus Jakarta Sans</vt:lpstr>
      <vt:lpstr>Simple Light</vt:lpstr>
      <vt:lpstr>Simple Light</vt:lpstr>
      <vt:lpstr>Even voorstellen</vt:lpstr>
      <vt:lpstr>PowerPoint-presentatie</vt:lpstr>
      <vt:lpstr>We versnellen de energietransitie met duurzame energie voor ieder huishouden</vt:lpstr>
      <vt:lpstr>Dat doen we door in iedere categorie  het beste product  te maken en  deze samen te brengen in een  compleet ecosysteem.</vt:lpstr>
      <vt:lpstr>PowerPoint-presentatie</vt:lpstr>
      <vt:lpstr>PowerPoint-presentatie</vt:lpstr>
      <vt:lpstr>PowerPoint-presentatie</vt:lpstr>
      <vt:lpstr>Quatt Hybrid warmtepomp</vt:lpstr>
      <vt:lpstr>Quatt Hybrid Duo warmtepomp</vt:lpstr>
      <vt:lpstr>Quatt All Electric warmtepomp</vt:lpstr>
      <vt:lpstr>Quatt Chill air conditioning</vt:lpstr>
      <vt:lpstr>Quatt Chill plus All Electric</vt:lpstr>
      <vt:lpstr>Quatt Ecosysteem </vt:lpstr>
      <vt:lpstr>PowerPoint-presentatie</vt:lpstr>
      <vt:lpstr>Wat maakt Quatt uniek?</vt:lpstr>
      <vt:lpstr>Huidige prijzen (inclusief subsidie)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Kees de Lange</cp:lastModifiedBy>
  <cp:revision>8</cp:revision>
  <dcterms:modified xsi:type="dcterms:W3CDTF">2026-03-11T10:28:44Z</dcterms:modified>
</cp:coreProperties>
</file>