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1332" r:id="rId6"/>
    <p:sldId id="1331" r:id="rId7"/>
    <p:sldId id="1365" r:id="rId8"/>
    <p:sldId id="1334" r:id="rId9"/>
    <p:sldId id="1336" r:id="rId10"/>
    <p:sldId id="1337" r:id="rId11"/>
    <p:sldId id="1338" r:id="rId12"/>
    <p:sldId id="1367" r:id="rId13"/>
    <p:sldId id="1366" r:id="rId14"/>
    <p:sldId id="1339" r:id="rId15"/>
    <p:sldId id="1333" r:id="rId16"/>
    <p:sldId id="1355" r:id="rId17"/>
    <p:sldId id="1356" r:id="rId18"/>
    <p:sldId id="1357" r:id="rId19"/>
    <p:sldId id="1358" r:id="rId20"/>
    <p:sldId id="1359" r:id="rId21"/>
    <p:sldId id="1354" r:id="rId22"/>
    <p:sldId id="1351" r:id="rId23"/>
    <p:sldId id="1360" r:id="rId24"/>
    <p:sldId id="1363" r:id="rId25"/>
    <p:sldId id="1372" r:id="rId26"/>
    <p:sldId id="1371" r:id="rId27"/>
    <p:sldId id="1335" r:id="rId28"/>
    <p:sldId id="1353" r:id="rId29"/>
    <p:sldId id="1370" r:id="rId30"/>
    <p:sldId id="1268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5EBDCE5-82B0-4503-84FF-B85FE5E2AA8B}">
          <p14:sldIdLst>
            <p14:sldId id="256"/>
            <p14:sldId id="1332"/>
            <p14:sldId id="1331"/>
            <p14:sldId id="1365"/>
            <p14:sldId id="1334"/>
            <p14:sldId id="1336"/>
            <p14:sldId id="1337"/>
            <p14:sldId id="1338"/>
            <p14:sldId id="1367"/>
            <p14:sldId id="1366"/>
            <p14:sldId id="1339"/>
            <p14:sldId id="1333"/>
            <p14:sldId id="1355"/>
            <p14:sldId id="1356"/>
            <p14:sldId id="1357"/>
            <p14:sldId id="1358"/>
            <p14:sldId id="1359"/>
            <p14:sldId id="1354"/>
            <p14:sldId id="1351"/>
            <p14:sldId id="1360"/>
            <p14:sldId id="1363"/>
            <p14:sldId id="1372"/>
            <p14:sldId id="1371"/>
            <p14:sldId id="1335"/>
            <p14:sldId id="1353"/>
            <p14:sldId id="1370"/>
            <p14:sldId id="1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1A13BA-D472-A8B6-D739-8C72FB2FF6B1}" name="Henk Looijen" initials="HL" userId="S::henk@waterprof.nl::962a9e37-c6b9-41a0-8b08-d62df0991e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87"/>
    <a:srgbClr val="D2DCF0"/>
    <a:srgbClr val="FFC000"/>
    <a:srgbClr val="DEEBF7"/>
    <a:srgbClr val="FA6400"/>
    <a:srgbClr val="004B7D"/>
    <a:srgbClr val="E6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/>
    <p:restoredTop sz="95501"/>
  </p:normalViewPr>
  <p:slideViewPr>
    <p:cSldViewPr snapToGrid="0" snapToObjects="1">
      <p:cViewPr varScale="1">
        <p:scale>
          <a:sx n="70" d="100"/>
          <a:sy n="70" d="100"/>
        </p:scale>
        <p:origin x="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ten Bosch" userId="c9f1d82e-4bc7-403f-b52e-57501872cb9f" providerId="ADAL" clId="{68EC186F-5605-4D42-8E43-1AC7E774EBFD}"/>
    <pc:docChg chg="modSld">
      <pc:chgData name="Isabel ten Bosch" userId="c9f1d82e-4bc7-403f-b52e-57501872cb9f" providerId="ADAL" clId="{68EC186F-5605-4D42-8E43-1AC7E774EBFD}" dt="2024-07-11T12:03:57.587" v="13" actId="20577"/>
      <pc:docMkLst>
        <pc:docMk/>
      </pc:docMkLst>
      <pc:sldChg chg="modSp mod">
        <pc:chgData name="Isabel ten Bosch" userId="c9f1d82e-4bc7-403f-b52e-57501872cb9f" providerId="ADAL" clId="{68EC186F-5605-4D42-8E43-1AC7E774EBFD}" dt="2024-07-11T12:03:57.587" v="13" actId="20577"/>
        <pc:sldMkLst>
          <pc:docMk/>
          <pc:sldMk cId="2395963173" sldId="256"/>
        </pc:sldMkLst>
        <pc:spChg chg="mod">
          <ac:chgData name="Isabel ten Bosch" userId="c9f1d82e-4bc7-403f-b52e-57501872cb9f" providerId="ADAL" clId="{68EC186F-5605-4D42-8E43-1AC7E774EBFD}" dt="2024-07-11T12:03:57.587" v="13" actId="20577"/>
          <ac:spMkLst>
            <pc:docMk/>
            <pc:sldMk cId="2395963173" sldId="256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3-4365-B962-A795B0FA480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43-4365-B962-A795B0FA480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3-4365-B962-A795B0FA480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343-4365-B962-A795B0FA48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D2DCF0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343-4365-B962-A795B0FA480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343-4365-B962-A795B0FA48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343-4365-B962-A795B0FA480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5343-4365-B962-A795B0FA4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ircular Std Book" panose="020B0604020101020102" pitchFamily="34" charset="0"/>
                    <a:ea typeface="+mn-ea"/>
                    <a:cs typeface="Circular Std Book" panose="020B0604020101020102" pitchFamily="34" charset="0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Heb ik al</c:v>
                </c:pt>
                <c:pt idx="1">
                  <c:v>Geen interesse</c:v>
                </c:pt>
                <c:pt idx="2">
                  <c:v>Interesse</c:v>
                </c:pt>
                <c:pt idx="3">
                  <c:v>Geen optie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108</c:v>
                </c:pt>
                <c:pt idx="1">
                  <c:v>19</c:v>
                </c:pt>
                <c:pt idx="2">
                  <c:v>32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3-4365-B962-A795B0FA4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15A87"/>
              </a:solidFill>
              <a:latin typeface="Circular Std Book" panose="020B0604020101020102" pitchFamily="34" charset="0"/>
              <a:ea typeface="+mn-ea"/>
              <a:cs typeface="Circular Std Book" panose="020B0604020101020102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3-4365-B962-A795B0FA480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43-4365-B962-A795B0FA480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3-4365-B962-A795B0FA480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343-4365-B962-A795B0FA48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D2DCF0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343-4365-B962-A795B0FA480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343-4365-B962-A795B0FA48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343-4365-B962-A795B0FA480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5343-4365-B962-A795B0FA4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ircular Std Book" panose="020B0604020101020102" pitchFamily="34" charset="0"/>
                    <a:ea typeface="+mn-ea"/>
                    <a:cs typeface="Circular Std Book" panose="020B0604020101020102" pitchFamily="34" charset="0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Heb ik al</c:v>
                </c:pt>
                <c:pt idx="1">
                  <c:v>Geen interesse</c:v>
                </c:pt>
                <c:pt idx="2">
                  <c:v>Interesse</c:v>
                </c:pt>
                <c:pt idx="3">
                  <c:v>Geen optie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104</c:v>
                </c:pt>
                <c:pt idx="1">
                  <c:v>22</c:v>
                </c:pt>
                <c:pt idx="2">
                  <c:v>25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3-4365-B962-A795B0FA4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ircular Std Book" panose="020B0604020101020102" pitchFamily="34" charset="0"/>
              <a:ea typeface="+mn-ea"/>
              <a:cs typeface="Circular Std Book" panose="020B0604020101020102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3-4365-B962-A795B0FA480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43-4365-B962-A795B0FA480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3-4365-B962-A795B0FA480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343-4365-B962-A795B0FA48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D2DCF0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343-4365-B962-A795B0FA480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343-4365-B962-A795B0FA48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343-4365-B962-A795B0FA480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5343-4365-B962-A795B0FA4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ircular Std Book" panose="020B0604020101020102" pitchFamily="34" charset="0"/>
                    <a:ea typeface="+mn-ea"/>
                    <a:cs typeface="Circular Std Book" panose="020B0604020101020102" pitchFamily="34" charset="0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Heb ik al</c:v>
                </c:pt>
                <c:pt idx="1">
                  <c:v>Geen interesse</c:v>
                </c:pt>
                <c:pt idx="2">
                  <c:v>Interesse</c:v>
                </c:pt>
                <c:pt idx="3">
                  <c:v>Geen optie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104</c:v>
                </c:pt>
                <c:pt idx="1">
                  <c:v>17</c:v>
                </c:pt>
                <c:pt idx="2">
                  <c:v>32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3-4365-B962-A795B0FA4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ircular Std Book" panose="020B0604020101020102" pitchFamily="34" charset="0"/>
              <a:ea typeface="+mn-ea"/>
              <a:cs typeface="Circular Std Book" panose="020B0604020101020102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3-4365-B962-A795B0FA480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43-4365-B962-A795B0FA480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3-4365-B962-A795B0FA480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343-4365-B962-A795B0FA48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D2DCF0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343-4365-B962-A795B0FA480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343-4365-B962-A795B0FA48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343-4365-B962-A795B0FA480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5343-4365-B962-A795B0FA4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ircular Std Book" panose="020B0604020101020102" pitchFamily="34" charset="0"/>
                    <a:ea typeface="+mn-ea"/>
                    <a:cs typeface="Circular Std Book" panose="020B0604020101020102" pitchFamily="34" charset="0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Heb ik al</c:v>
                </c:pt>
                <c:pt idx="1">
                  <c:v>Geen interesse</c:v>
                </c:pt>
                <c:pt idx="2">
                  <c:v>Interesse</c:v>
                </c:pt>
                <c:pt idx="3">
                  <c:v>Geen optie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129</c:v>
                </c:pt>
                <c:pt idx="1">
                  <c:v>10</c:v>
                </c:pt>
                <c:pt idx="2">
                  <c:v>27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3-4365-B962-A795B0FA4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ircular Std Book" panose="020B0604020101020102" pitchFamily="34" charset="0"/>
              <a:ea typeface="+mn-ea"/>
              <a:cs typeface="Circular Std Book" panose="020B0604020101020102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3-4365-B962-A795B0FA480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43-4365-B962-A795B0FA480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3-4365-B962-A795B0FA480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343-4365-B962-A795B0FA48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D2DCF0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343-4365-B962-A795B0FA480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343-4365-B962-A795B0FA48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343-4365-B962-A795B0FA480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5343-4365-B962-A795B0FA4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ircular Std Book" panose="020B0604020101020102" pitchFamily="34" charset="0"/>
                    <a:ea typeface="+mn-ea"/>
                    <a:cs typeface="Circular Std Book" panose="020B0604020101020102" pitchFamily="34" charset="0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Heb ik al</c:v>
                </c:pt>
                <c:pt idx="1">
                  <c:v>Geen interesse</c:v>
                </c:pt>
                <c:pt idx="2">
                  <c:v>Interesse</c:v>
                </c:pt>
                <c:pt idx="3">
                  <c:v>Geen optie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129</c:v>
                </c:pt>
                <c:pt idx="1">
                  <c:v>9</c:v>
                </c:pt>
                <c:pt idx="2">
                  <c:v>25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3-4365-B962-A795B0FA4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ircular Std Book" panose="020B0604020101020102" pitchFamily="34" charset="0"/>
              <a:ea typeface="+mn-ea"/>
              <a:cs typeface="Circular Std Book" panose="020B0604020101020102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3-4365-B962-A795B0FA480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43-4365-B962-A795B0FA480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3-4365-B962-A795B0FA480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343-4365-B962-A795B0FA48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D2DCF0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343-4365-B962-A795B0FA480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343-4365-B962-A795B0FA480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343-4365-B962-A795B0FA480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15A87"/>
                      </a:solidFill>
                      <a:latin typeface="Circular Std Book" panose="020B0604020101020102" pitchFamily="34" charset="0"/>
                      <a:ea typeface="+mn-ea"/>
                      <a:cs typeface="Circular Std Book" panose="020B0604020101020102" pitchFamily="34" charset="0"/>
                    </a:defRPr>
                  </a:pPr>
                  <a:endParaRPr lang="nl-N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5343-4365-B962-A795B0FA4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ircular Std Book" panose="020B0604020101020102" pitchFamily="34" charset="0"/>
                    <a:ea typeface="+mn-ea"/>
                    <a:cs typeface="Circular Std Book" panose="020B0604020101020102" pitchFamily="34" charset="0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Heb ik al</c:v>
                </c:pt>
                <c:pt idx="1">
                  <c:v>Geen interesse</c:v>
                </c:pt>
                <c:pt idx="2">
                  <c:v>Interesse</c:v>
                </c:pt>
                <c:pt idx="3">
                  <c:v>Geen optie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22</c:v>
                </c:pt>
                <c:pt idx="1">
                  <c:v>44</c:v>
                </c:pt>
                <c:pt idx="2">
                  <c:v>90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3-4365-B962-A795B0FA4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ircular Std Book" panose="020B0604020101020102" pitchFamily="34" charset="0"/>
                <a:ea typeface="+mn-ea"/>
                <a:cs typeface="Circular Std Book" panose="020B0604020101020102" pitchFamily="34" charset="0"/>
              </a:defRPr>
            </a:pPr>
            <a:endParaRPr lang="nl-N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ircular Std Book" panose="020B0604020101020102" pitchFamily="34" charset="0"/>
              <a:ea typeface="+mn-ea"/>
              <a:cs typeface="Circular Std Book" panose="020B0604020101020102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F28E-49C4-F449-A4F5-FCDD14305829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FAEE-6D4D-FC4F-A0CF-35FF1BFE3C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09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E30C-EDDF-F944-97D0-6BAFFBAA55F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170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FAEE-6D4D-FC4F-A0CF-35FF1BFE3CB2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411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FAEE-6D4D-FC4F-A0CF-35FF1BFE3CB2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558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Vraagstellen: Behalve het verduurzamen van je huis, wat zijn nog meer onderwerpen die bij jouw leven wat betreft duurzaamheid?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FAEE-6D4D-FC4F-A0CF-35FF1BFE3CB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10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FAEE-6D4D-FC4F-A0CF-35FF1BFE3CB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2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Overige vaak genoemde antwoorden noemen/dingen die opvallen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FAEE-6D4D-FC4F-A0CF-35FF1BFE3CB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944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FAEE-6D4D-FC4F-A0CF-35FF1BFE3CB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31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FAEE-6D4D-FC4F-A0CF-35FF1BFE3CB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0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FAEE-6D4D-FC4F-A0CF-35FF1BFE3CB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35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FAEE-6D4D-FC4F-A0CF-35FF1BFE3CB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42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FAEE-6D4D-FC4F-A0CF-35FF1BFE3CB2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06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2FA74-D175-4F4F-A0BE-81E73FF5C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BBE8B3-14DF-314B-A12E-4B8031EC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8932D2-8A5E-0D41-AFCA-43EEC16B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452CEC-86FB-8946-A63A-92BA5F8F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9D9D84-62B6-554A-A91F-52F4620A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35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9F1E3-4239-0345-B9B0-058AE7C3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CA0919-6B0A-D648-8674-E59210483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AEA6BC-605E-9544-A9C5-37227683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149165-C389-CE4B-A919-706BB207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FDF63B-4CDB-414D-A407-212939B0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33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91A70E-5EFB-9040-9BC8-38223716F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27100E-3C2C-5342-96E4-65FF23E6D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5DC2EE-E0B7-1142-AB39-20C2C5AC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D30956-E807-294A-A93A-D90A9633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CE9DEE-84D1-9947-8A08-5B07E831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26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eltekst"/>
          <p:cNvSpPr txBox="1">
            <a:spLocks noGrp="1"/>
          </p:cNvSpPr>
          <p:nvPr>
            <p:ph type="title"/>
          </p:nvPr>
        </p:nvSpPr>
        <p:spPr>
          <a:xfrm>
            <a:off x="825499" y="423862"/>
            <a:ext cx="9144001" cy="1056730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3400" b="1">
                <a:solidFill>
                  <a:srgbClr val="FA6400"/>
                </a:solidFill>
                <a:latin typeface="Swiss721BT"/>
                <a:ea typeface="Swiss721BT"/>
                <a:cs typeface="Swiss721BT"/>
                <a:sym typeface="Swiss721BT"/>
              </a:defRPr>
            </a:lvl1pPr>
          </a:lstStyle>
          <a:p>
            <a:r>
              <a:t>Titeltekst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8FD28B-28B3-1C4F-925F-5EF78688F5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134" y="6357234"/>
            <a:ext cx="1895049" cy="2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694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gelijking">
  <p:cSld name="1_Vergelijking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7209362" y="-679822"/>
            <a:ext cx="4358642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56883" y="3678818"/>
            <a:ext cx="4358642" cy="4358641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DC3E6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13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8D0C6-2B4E-AC4D-B50E-403FD52F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76838B-A47C-B64E-B91C-6DBF91BB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F1364A-5DDF-5F4A-8199-D0C13CCC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E4099E-8B90-6E40-B273-B68D6003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F17987-8932-B94E-9704-60BD2CD3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29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F8FE5-EA3D-774E-B710-47B62EB0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987BF6-7D32-EB4E-A9FC-10B1C1BE5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D0900A-4789-554E-ADC9-20BC94CD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F074-27D0-584B-8DE5-30D2B68B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3EACF6-B917-8F49-97E6-CE91CD8D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29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66042-0686-4E48-8717-CBCA324B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38D03-2A54-794B-A7D8-8BD2CE621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EBBD59-C77F-3A4B-9093-C7D465276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C85939-D78D-8B42-B2F7-6E9C51CD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865CD3-CF55-0A4D-8D68-D82768C7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4026D0-E4C0-2749-B361-6124ED51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07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0973A-6B82-054E-8F4A-7353DCF3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088550-AADC-774B-8489-198A957F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59B0CB-842B-7045-AE56-6C359E92A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F4ACC47-814F-B34B-B073-B1CCDF5B2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D31DF3F-6E75-974E-B35A-4F14656AA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1A2592C-28F2-9847-8278-6770AC7E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3CC5C3-AA8C-374E-9CC2-91609FE2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1715E72-4786-A34F-9899-0F273E99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10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56582-D91A-0C48-A2AC-9B470D96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B1363A-017C-A943-A397-B3A545D3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E254AC-4C1A-BB4E-8FC6-9A2A3944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C7E9FAF-31D0-3E44-B74B-EC44DF7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30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35E980-30D6-CC49-B152-CE85F9AB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A7015D5-BE1D-0243-AA23-9D244162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0C34B1-F781-9D49-ABA1-3DA3F76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3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C3A4D-E32F-9841-B0CE-7B9D610E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F2BF7C-5A2A-FF4D-836A-70B3155E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43CDC0-4E8B-4E4C-9077-64A150209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2B8031-DB44-4849-B158-D364AD78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FBB588-59CC-454E-B16D-419721C9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0798C8-DA27-B040-9895-2C90ACB8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69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6E7EA-C444-8E42-A085-70A294C5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E5A31A3-BA01-2745-AC23-5727DF4EB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35CF68-DCF2-C743-922D-60C7E8535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1B4109-C84C-F34D-8AC1-1990A96E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204CDD-E3C2-FA48-9456-15D1452C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B514D9-B1F9-B240-9D25-E0DD89FB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75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95E1AD-B800-DF4E-A5DD-866043B5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B1FCA5-8156-8948-AD55-EA2DFC8C7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B40DCF-5A0D-7641-A1AE-BF6775C8C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7C8C4-F3FA-504D-9D5D-A2C39B446A89}" type="datetimeFigureOut">
              <a:rPr lang="nl-NL" smtClean="0"/>
              <a:t>11-7-2024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B3A1D8-2D4E-1344-9714-20A6BE1F7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71D9C2-2B25-C14B-A1F6-0EEAF479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9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499" y="321616"/>
            <a:ext cx="4866108" cy="1008050"/>
          </a:xfrm>
          <a:prstGeom prst="rect">
            <a:avLst/>
          </a:prstGeom>
        </p:spPr>
        <p:txBody>
          <a:bodyPr vert="horz" wrap="square" lIns="0" tIns="10749" rIns="0" bIns="0" rtlCol="0">
            <a:spAutoFit/>
          </a:bodyPr>
          <a:lstStyle/>
          <a:p>
            <a:pPr marL="10749">
              <a:spcBef>
                <a:spcPts val="84"/>
              </a:spcBef>
            </a:pPr>
            <a:r>
              <a:rPr lang="nl-NL" sz="7200" b="1" dirty="0">
                <a:solidFill>
                  <a:srgbClr val="004B7D"/>
                </a:solidFill>
                <a:latin typeface="Swis721 BdRnd BT" panose="020F0704020202020204" pitchFamily="34" charset="0"/>
                <a:ea typeface="Circular Bold" panose="02000801000000010001" pitchFamily="2" charset="77"/>
              </a:rPr>
              <a:t>Vijfhuizen</a:t>
            </a:r>
            <a:endParaRPr sz="7200" b="1" dirty="0">
              <a:solidFill>
                <a:srgbClr val="004B7D"/>
              </a:solidFill>
              <a:latin typeface="Swis721 BdRnd BT" panose="020F0704020202020204" pitchFamily="34" charset="0"/>
              <a:ea typeface="Circular Bold" panose="02000801000000010001" pitchFamily="2" charset="77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648" y="1511130"/>
            <a:ext cx="4703173" cy="1908809"/>
          </a:xfrm>
          <a:prstGeom prst="rect">
            <a:avLst/>
          </a:prstGeom>
        </p:spPr>
        <p:txBody>
          <a:bodyPr vert="horz" wrap="square" lIns="0" tIns="10749" rIns="0" bIns="0" rtlCol="0" anchor="t">
            <a:spAutoFit/>
          </a:bodyPr>
          <a:lstStyle/>
          <a:p>
            <a:pPr marL="10160" defTabSz="773929">
              <a:spcBef>
                <a:spcPts val="84"/>
              </a:spcBef>
            </a:pPr>
            <a:endParaRPr lang="nl-NL" sz="2400" b="1" dirty="0">
              <a:solidFill>
                <a:srgbClr val="FA6400"/>
              </a:solidFill>
              <a:latin typeface="Circular Std Bold" panose="020B0804020101010102" pitchFamily="34" charset="0"/>
              <a:ea typeface="Verdana"/>
              <a:cs typeface="Circular Std Bold" panose="020B0804020101010102" pitchFamily="34" charset="0"/>
            </a:endParaRPr>
          </a:p>
          <a:p>
            <a:pPr marL="10160" defTabSz="773929">
              <a:spcBef>
                <a:spcPts val="84"/>
              </a:spcBef>
            </a:pPr>
            <a:r>
              <a:rPr lang="nl-NL" sz="2400" b="1" dirty="0">
                <a:solidFill>
                  <a:srgbClr val="FA6400"/>
                </a:solidFill>
                <a:latin typeface="Circular Std Book Italic" panose="020B0604020101020102" pitchFamily="34" charset="0"/>
                <a:ea typeface="Verdana"/>
                <a:cs typeface="Circular Std Book Italic" panose="020B0604020101020102" pitchFamily="34" charset="0"/>
              </a:rPr>
              <a:t>Samen verduurzamen</a:t>
            </a:r>
          </a:p>
          <a:p>
            <a:pPr marL="10160" defTabSz="773929">
              <a:spcBef>
                <a:spcPts val="84"/>
              </a:spcBef>
            </a:pPr>
            <a:endParaRPr lang="nl-NL" sz="2400" b="1" dirty="0">
              <a:solidFill>
                <a:srgbClr val="FA6400"/>
              </a:solidFill>
              <a:latin typeface="Circular Std Book Italic" panose="020B0604020101020102" pitchFamily="34" charset="0"/>
              <a:ea typeface="Verdana"/>
              <a:cs typeface="Circular Std Book Italic" panose="020B0604020101020102" pitchFamily="34" charset="0"/>
            </a:endParaRPr>
          </a:p>
          <a:p>
            <a:pPr marL="10160" defTabSz="773929">
              <a:spcBef>
                <a:spcPts val="84"/>
              </a:spcBef>
            </a:pPr>
            <a:r>
              <a:rPr lang="nl-NL" sz="2400" b="1" dirty="0">
                <a:solidFill>
                  <a:srgbClr val="FA6400"/>
                </a:solidFill>
                <a:latin typeface="Circular Std Book Italic" panose="020B0604020101020102" pitchFamily="34" charset="0"/>
                <a:ea typeface="Verdana"/>
                <a:cs typeface="Circular Std Book Italic" panose="020B0604020101020102" pitchFamily="34" charset="0"/>
              </a:rPr>
              <a:t>Dinsdag 2 juli 2024</a:t>
            </a:r>
            <a:endParaRPr lang="nl-NL" sz="2400" b="1" dirty="0">
              <a:solidFill>
                <a:srgbClr val="FA6400"/>
              </a:solidFill>
              <a:latin typeface="Circular Std Bold" panose="020B0804020101010102" pitchFamily="34" charset="0"/>
              <a:ea typeface="Verdana"/>
              <a:cs typeface="Circular Std Bold" panose="020B0804020101010102" pitchFamily="34" charset="0"/>
            </a:endParaRPr>
          </a:p>
          <a:p>
            <a:pPr marL="10160" defTabSz="773929">
              <a:spcBef>
                <a:spcPts val="84"/>
              </a:spcBef>
            </a:pPr>
            <a:endParaRPr lang="nl-NL" sz="2400" b="1" dirty="0">
              <a:solidFill>
                <a:srgbClr val="FA6400"/>
              </a:solidFill>
              <a:latin typeface="Circular Std Bold" panose="020B0804020101010102" pitchFamily="34" charset="0"/>
              <a:ea typeface="Verdana"/>
              <a:cs typeface="Circular Std Bold" panose="020B0804020101010102" pitchFamily="34" charset="0"/>
            </a:endParaRPr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64774FDF-D3EC-DEAD-558B-47DCE9F438CF}"/>
              </a:ext>
            </a:extLst>
          </p:cNvPr>
          <p:cNvSpPr/>
          <p:nvPr/>
        </p:nvSpPr>
        <p:spPr>
          <a:xfrm>
            <a:off x="5658324" y="-569167"/>
            <a:ext cx="8589244" cy="7996333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7CF03329-7630-F034-6A90-42D0053A8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99" y="5513560"/>
            <a:ext cx="2580886" cy="6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6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1">
            <a:extLst>
              <a:ext uri="{FF2B5EF4-FFF2-40B4-BE49-F238E27FC236}">
                <a16:creationId xmlns:a16="http://schemas.microsoft.com/office/drawing/2014/main" id="{D1480892-E806-432F-6BA7-C28CB2286291}"/>
              </a:ext>
            </a:extLst>
          </p:cNvPr>
          <p:cNvSpPr txBox="1">
            <a:spLocks/>
          </p:cNvSpPr>
          <p:nvPr/>
        </p:nvSpPr>
        <p:spPr>
          <a:xfrm>
            <a:off x="530729" y="533193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Doel van deze bijeenkomst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A0D5203-2CFA-22C0-9222-B79179EAF21C}"/>
              </a:ext>
            </a:extLst>
          </p:cNvPr>
          <p:cNvSpPr/>
          <p:nvPr/>
        </p:nvSpPr>
        <p:spPr>
          <a:xfrm>
            <a:off x="591500" y="1981315"/>
            <a:ext cx="11008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Informeren over flyeractie en vervolg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Verbreden werkgroep Duurzaamheid met actieve mensen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Concrete (inkoop)acties opstarten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Teams maken voor deze (inkoop)acties</a:t>
            </a:r>
          </a:p>
          <a:p>
            <a:pPr marL="114300" lvl="0"/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9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533193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Uitkomsten vragenlijst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30728" y="1654144"/>
            <a:ext cx="11008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1850 flyers verspreid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230 respondenten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35A5C7-9A6E-9711-BE76-610395E15B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01" b="2101"/>
          <a:stretch/>
        </p:blipFill>
        <p:spPr>
          <a:xfrm>
            <a:off x="5593871" y="2057401"/>
            <a:ext cx="5645059" cy="382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81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388571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2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Dakisolatie</a:t>
            </a: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055EA14D-020E-89AB-183E-4A6E47474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66976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391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370585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2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Spouwmuurisolatie</a:t>
            </a: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055EA14D-020E-89AB-183E-4A6E47474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8612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939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370585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2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Vloerisolatie</a:t>
            </a: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055EA14D-020E-89AB-183E-4A6E47474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4118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54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370585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2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Glasisolatie</a:t>
            </a: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055EA14D-020E-89AB-183E-4A6E47474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1363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46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370585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2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Zonnepanelen</a:t>
            </a: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055EA14D-020E-89AB-183E-4A6E47474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1396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598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370585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2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Warmtepomp</a:t>
            </a: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055EA14D-020E-89AB-183E-4A6E47474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0469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996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388571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2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Wat vindt de buurt nog meer belangrijk: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417240" y="1271873"/>
            <a:ext cx="81603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Groene daken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Accu/Batterij voor energie opslag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Oplaadpalen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Zonnecollector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Regentonnen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AED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Zwerfvuil aanpakken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Vergroening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Kroeg ;)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227E124-DD92-6F84-5BF2-B76F4310184D}"/>
              </a:ext>
            </a:extLst>
          </p:cNvPr>
          <p:cNvSpPr txBox="1"/>
          <p:nvPr/>
        </p:nvSpPr>
        <p:spPr>
          <a:xfrm>
            <a:off x="5100548" y="4939796"/>
            <a:ext cx="5368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15A87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Vergroening kan aanhaken bij werkgroep biodiversiteit</a:t>
            </a:r>
          </a:p>
        </p:txBody>
      </p:sp>
    </p:spTree>
    <p:extLst>
      <p:ext uri="{BB962C8B-B14F-4D97-AF65-F5344CB8AC3E}">
        <p14:creationId xmlns:p14="http://schemas.microsoft.com/office/powerpoint/2010/main" val="7604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1331564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2800" dirty="0">
                <a:solidFill>
                  <a:srgbClr val="015A87"/>
                </a:solidFill>
                <a:latin typeface="Swis721 BdRnd BT" panose="020F0704020202020204" pitchFamily="34" charset="0"/>
                <a:cs typeface="Circular Std Bold" panose="020B0604020101020102" pitchFamily="34" charset="77"/>
              </a:rPr>
              <a:t>Op basis van de ingevulde enquêtes zien we de volgende </a:t>
            </a:r>
          </a:p>
          <a:p>
            <a:pPr hangingPunct="1"/>
            <a:endParaRPr lang="nl-NL" sz="2800" dirty="0">
              <a:solidFill>
                <a:srgbClr val="015A87"/>
              </a:solidFill>
              <a:latin typeface="Swis721 BdRnd BT" panose="020F0704020202020204" pitchFamily="34" charset="0"/>
              <a:cs typeface="Circular Std Bold" panose="020B0604020101020102" pitchFamily="34" charset="77"/>
            </a:endParaRPr>
          </a:p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energieoplossingen, hier werken we naartoe: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FDAC138-AEAC-DF0C-A8C0-42A1719D476C}"/>
              </a:ext>
            </a:extLst>
          </p:cNvPr>
          <p:cNvSpPr/>
          <p:nvPr/>
        </p:nvSpPr>
        <p:spPr>
          <a:xfrm>
            <a:off x="530728" y="2421063"/>
            <a:ext cx="11008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Organiseren inkoopactie dak-, spouw- en vloerisolatie.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Organiseren inkoopactie warmtepompen</a:t>
            </a:r>
          </a:p>
          <a:p>
            <a:pPr marL="114300" lvl="0"/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 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Organiseren inkoopactie glas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Organiseren inkoopactie groene daken 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Organiseren inkoopactie energiegebruik zonnepanelen en opslag</a:t>
            </a:r>
          </a:p>
          <a:p>
            <a:pPr marL="114300" lvl="0"/>
            <a:endParaRPr lang="nl-NL" sz="2800" b="1" dirty="0">
              <a:solidFill>
                <a:srgbClr val="004B7D"/>
              </a:solidFill>
              <a:highlight>
                <a:srgbClr val="FFFF00"/>
              </a:highlight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2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lIns="45719" rIns="45719" anchor="b">
            <a:noAutofit/>
          </a:bodyPr>
          <a:lstStyle/>
          <a:p>
            <a:pPr algn="l">
              <a:lnSpc>
                <a:spcPct val="90000"/>
              </a:lnSpc>
              <a:buClrTx/>
              <a:buSzTx/>
              <a:buFontTx/>
            </a:pP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  <a:t> </a:t>
            </a:r>
            <a:br>
              <a:rPr lang="nl-NL" sz="3200" dirty="0">
                <a:solidFill>
                  <a:srgbClr val="FA6400"/>
                </a:solidFill>
                <a:latin typeface="Swiss721BT Rounded" pitchFamily="2" charset="0"/>
                <a:cs typeface="Circular Std Bold" panose="020B0604020101020102" pitchFamily="34" charset="77"/>
              </a:rPr>
            </a:br>
            <a:endParaRPr lang="nl-NL" sz="3200" dirty="0">
              <a:solidFill>
                <a:srgbClr val="FA6400"/>
              </a:solidFill>
              <a:latin typeface="Swiss721BT Rounded" pitchFamily="2" charset="0"/>
              <a:cs typeface="Circular Std Bold" panose="020B0604020101020102" pitchFamily="34" charset="77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649601" y="1219951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2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Agenda </a:t>
            </a:r>
          </a:p>
          <a:p>
            <a:pPr hangingPunct="1"/>
            <a:endParaRPr lang="nl-NL" sz="3200" dirty="0">
              <a:latin typeface="Swis721 BdRnd BT" panose="020F0704020202020204" pitchFamily="34" charset="0"/>
              <a:cs typeface="Circular Std Bold" panose="020B0604020101020102" pitchFamily="34" charset="77"/>
            </a:endParaRPr>
          </a:p>
          <a:p>
            <a:pPr hangingPunct="1"/>
            <a:r>
              <a:rPr lang="nl-NL" sz="32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20.00 – 21.30 uur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649601" y="2245648"/>
            <a:ext cx="11195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Welkom</a:t>
            </a:r>
          </a:p>
          <a:p>
            <a:pPr marL="4572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Introductie werkgroep Duurzaamheid - Buurkracht</a:t>
            </a:r>
          </a:p>
          <a:p>
            <a:pPr marL="4572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Resultaten vragenlijst</a:t>
            </a:r>
          </a:p>
          <a:p>
            <a:pPr marL="4572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Energieoplossingen</a:t>
            </a:r>
          </a:p>
          <a:p>
            <a:pPr marL="4572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Tijdsplanning vervolg</a:t>
            </a:r>
          </a:p>
          <a:p>
            <a:pPr marL="4572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Koffie/thee (20.45u)</a:t>
            </a:r>
          </a:p>
          <a:p>
            <a:pPr marL="4572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Interactieve sessie over energieoplossingen</a:t>
            </a:r>
          </a:p>
          <a:p>
            <a:pPr marL="457200" lvl="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Keuzes, napraten, vragen, etc</a:t>
            </a:r>
            <a:r>
              <a:rPr lang="nl-NL" sz="2400" b="1" dirty="0">
                <a:solidFill>
                  <a:srgbClr val="004B7D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.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5C6535F-A554-176C-B154-4EE0A00F6F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83" r="16883"/>
          <a:stretch/>
        </p:blipFill>
        <p:spPr>
          <a:xfrm>
            <a:off x="9373541" y="3533914"/>
            <a:ext cx="2628000" cy="2628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9711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533193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Tijdsplanning</a:t>
            </a:r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5F42167D-8209-6AE4-31F9-F8C437F10324}"/>
              </a:ext>
            </a:extLst>
          </p:cNvPr>
          <p:cNvSpPr/>
          <p:nvPr/>
        </p:nvSpPr>
        <p:spPr>
          <a:xfrm>
            <a:off x="1527048" y="2730838"/>
            <a:ext cx="694944" cy="698162"/>
          </a:xfrm>
          <a:prstGeom prst="flowChartConnector">
            <a:avLst/>
          </a:prstGeom>
          <a:solidFill>
            <a:srgbClr val="015A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4B7D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FF5155B-708C-5468-CDE4-A81D8F7AB67F}"/>
              </a:ext>
            </a:extLst>
          </p:cNvPr>
          <p:cNvSpPr txBox="1"/>
          <p:nvPr/>
        </p:nvSpPr>
        <p:spPr>
          <a:xfrm>
            <a:off x="1001268" y="3556570"/>
            <a:ext cx="161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Teams vormen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032113DC-5C18-34CE-B1D1-BCA11741E5D1}"/>
              </a:ext>
            </a:extLst>
          </p:cNvPr>
          <p:cNvCxnSpPr>
            <a:cxnSpLocks/>
          </p:cNvCxnSpPr>
          <p:nvPr/>
        </p:nvCxnSpPr>
        <p:spPr>
          <a:xfrm flipV="1">
            <a:off x="1945032" y="4754880"/>
            <a:ext cx="8357208" cy="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17A91411-7E3F-E0A5-8AEA-4E2749376B89}"/>
              </a:ext>
            </a:extLst>
          </p:cNvPr>
          <p:cNvSpPr txBox="1"/>
          <p:nvPr/>
        </p:nvSpPr>
        <p:spPr>
          <a:xfrm>
            <a:off x="1135788" y="5105614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A64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Vandaag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789A355-F542-9BDB-A5D2-2E7FB17BD1F9}"/>
              </a:ext>
            </a:extLst>
          </p:cNvPr>
          <p:cNvSpPr txBox="1"/>
          <p:nvPr/>
        </p:nvSpPr>
        <p:spPr>
          <a:xfrm>
            <a:off x="9492996" y="5105614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A64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42109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533193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Tijdsplanning</a:t>
            </a:r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5F42167D-8209-6AE4-31F9-F8C437F10324}"/>
              </a:ext>
            </a:extLst>
          </p:cNvPr>
          <p:cNvSpPr/>
          <p:nvPr/>
        </p:nvSpPr>
        <p:spPr>
          <a:xfrm>
            <a:off x="1527048" y="2730838"/>
            <a:ext cx="694944" cy="698162"/>
          </a:xfrm>
          <a:prstGeom prst="flowChartConnector">
            <a:avLst/>
          </a:prstGeom>
          <a:solidFill>
            <a:srgbClr val="015A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4B7D"/>
              </a:solidFill>
            </a:endParaRPr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00079052-F7F7-6D34-ED1D-BF1C08EF89C7}"/>
              </a:ext>
            </a:extLst>
          </p:cNvPr>
          <p:cNvSpPr/>
          <p:nvPr/>
        </p:nvSpPr>
        <p:spPr>
          <a:xfrm>
            <a:off x="4480954" y="2730838"/>
            <a:ext cx="694944" cy="698162"/>
          </a:xfrm>
          <a:prstGeom prst="flowChartConnector">
            <a:avLst/>
          </a:prstGeom>
          <a:solidFill>
            <a:srgbClr val="015A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4B7D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FF5155B-708C-5468-CDE4-A81D8F7AB67F}"/>
              </a:ext>
            </a:extLst>
          </p:cNvPr>
          <p:cNvSpPr txBox="1"/>
          <p:nvPr/>
        </p:nvSpPr>
        <p:spPr>
          <a:xfrm>
            <a:off x="1001268" y="3556570"/>
            <a:ext cx="161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Teams vormen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C6339C0-C2D1-DB21-7C5A-0E4F3F63AA0E}"/>
              </a:ext>
            </a:extLst>
          </p:cNvPr>
          <p:cNvSpPr txBox="1"/>
          <p:nvPr/>
        </p:nvSpPr>
        <p:spPr>
          <a:xfrm>
            <a:off x="4019182" y="3602736"/>
            <a:ext cx="1763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Inhoudelijk vastomlijnd plan per team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032113DC-5C18-34CE-B1D1-BCA11741E5D1}"/>
              </a:ext>
            </a:extLst>
          </p:cNvPr>
          <p:cNvCxnSpPr>
            <a:cxnSpLocks/>
          </p:cNvCxnSpPr>
          <p:nvPr/>
        </p:nvCxnSpPr>
        <p:spPr>
          <a:xfrm flipV="1">
            <a:off x="1945032" y="4754880"/>
            <a:ext cx="8357208" cy="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17A91411-7E3F-E0A5-8AEA-4E2749376B89}"/>
              </a:ext>
            </a:extLst>
          </p:cNvPr>
          <p:cNvSpPr txBox="1"/>
          <p:nvPr/>
        </p:nvSpPr>
        <p:spPr>
          <a:xfrm>
            <a:off x="1135788" y="5105614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A64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Vandaag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789A355-F542-9BDB-A5D2-2E7FB17BD1F9}"/>
              </a:ext>
            </a:extLst>
          </p:cNvPr>
          <p:cNvSpPr txBox="1"/>
          <p:nvPr/>
        </p:nvSpPr>
        <p:spPr>
          <a:xfrm>
            <a:off x="9492996" y="5105614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A64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November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E2BD0B-BB4C-1CEA-36F8-A51A307C748C}"/>
              </a:ext>
            </a:extLst>
          </p:cNvPr>
          <p:cNvSpPr txBox="1"/>
          <p:nvPr/>
        </p:nvSpPr>
        <p:spPr>
          <a:xfrm>
            <a:off x="4091572" y="5110836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A64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192485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533193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Tijdsplanning</a:t>
            </a:r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5F42167D-8209-6AE4-31F9-F8C437F10324}"/>
              </a:ext>
            </a:extLst>
          </p:cNvPr>
          <p:cNvSpPr/>
          <p:nvPr/>
        </p:nvSpPr>
        <p:spPr>
          <a:xfrm>
            <a:off x="1527048" y="2730838"/>
            <a:ext cx="694944" cy="698162"/>
          </a:xfrm>
          <a:prstGeom prst="flowChartConnector">
            <a:avLst/>
          </a:prstGeom>
          <a:solidFill>
            <a:srgbClr val="015A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4B7D"/>
              </a:solidFill>
            </a:endParaRPr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00079052-F7F7-6D34-ED1D-BF1C08EF89C7}"/>
              </a:ext>
            </a:extLst>
          </p:cNvPr>
          <p:cNvSpPr/>
          <p:nvPr/>
        </p:nvSpPr>
        <p:spPr>
          <a:xfrm>
            <a:off x="4480954" y="2730838"/>
            <a:ext cx="694944" cy="698162"/>
          </a:xfrm>
          <a:prstGeom prst="flowChartConnector">
            <a:avLst/>
          </a:prstGeom>
          <a:solidFill>
            <a:srgbClr val="015A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4B7D"/>
              </a:solidFill>
            </a:endParaRPr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7AB8A008-4645-16AE-8735-05594F505002}"/>
              </a:ext>
            </a:extLst>
          </p:cNvPr>
          <p:cNvSpPr/>
          <p:nvPr/>
        </p:nvSpPr>
        <p:spPr>
          <a:xfrm>
            <a:off x="7364657" y="2730838"/>
            <a:ext cx="694944" cy="698162"/>
          </a:xfrm>
          <a:prstGeom prst="flowChartConnector">
            <a:avLst/>
          </a:prstGeom>
          <a:solidFill>
            <a:srgbClr val="015A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4B7D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FF5155B-708C-5468-CDE4-A81D8F7AB67F}"/>
              </a:ext>
            </a:extLst>
          </p:cNvPr>
          <p:cNvSpPr txBox="1"/>
          <p:nvPr/>
        </p:nvSpPr>
        <p:spPr>
          <a:xfrm>
            <a:off x="1001268" y="3556570"/>
            <a:ext cx="161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Teams vormen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C6339C0-C2D1-DB21-7C5A-0E4F3F63AA0E}"/>
              </a:ext>
            </a:extLst>
          </p:cNvPr>
          <p:cNvSpPr txBox="1"/>
          <p:nvPr/>
        </p:nvSpPr>
        <p:spPr>
          <a:xfrm>
            <a:off x="4019182" y="3602736"/>
            <a:ext cx="1763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Inhoudelijk vastomlijnd plan per team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3799B1F-43A4-BE07-7BD1-8F69B9949562}"/>
              </a:ext>
            </a:extLst>
          </p:cNvPr>
          <p:cNvSpPr txBox="1"/>
          <p:nvPr/>
        </p:nvSpPr>
        <p:spPr>
          <a:xfrm>
            <a:off x="6902885" y="3573150"/>
            <a:ext cx="1618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Gesprekken met aanbieders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032113DC-5C18-34CE-B1D1-BCA11741E5D1}"/>
              </a:ext>
            </a:extLst>
          </p:cNvPr>
          <p:cNvCxnSpPr>
            <a:cxnSpLocks/>
          </p:cNvCxnSpPr>
          <p:nvPr/>
        </p:nvCxnSpPr>
        <p:spPr>
          <a:xfrm flipV="1">
            <a:off x="1945032" y="4754880"/>
            <a:ext cx="8357208" cy="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17A91411-7E3F-E0A5-8AEA-4E2749376B89}"/>
              </a:ext>
            </a:extLst>
          </p:cNvPr>
          <p:cNvSpPr txBox="1"/>
          <p:nvPr/>
        </p:nvSpPr>
        <p:spPr>
          <a:xfrm>
            <a:off x="1135788" y="5105614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A64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Vandaag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789A355-F542-9BDB-A5D2-2E7FB17BD1F9}"/>
              </a:ext>
            </a:extLst>
          </p:cNvPr>
          <p:cNvSpPr txBox="1"/>
          <p:nvPr/>
        </p:nvSpPr>
        <p:spPr>
          <a:xfrm>
            <a:off x="9492996" y="5105614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A64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November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E2BD0B-BB4C-1CEA-36F8-A51A307C748C}"/>
              </a:ext>
            </a:extLst>
          </p:cNvPr>
          <p:cNvSpPr txBox="1"/>
          <p:nvPr/>
        </p:nvSpPr>
        <p:spPr>
          <a:xfrm>
            <a:off x="4091572" y="5110836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A64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275816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533193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Tijdsplanning</a:t>
            </a:r>
          </a:p>
        </p:txBody>
      </p:sp>
      <p:sp>
        <p:nvSpPr>
          <p:cNvPr id="5" name="Stroomdiagram: Verbindingslijn 4">
            <a:extLst>
              <a:ext uri="{FF2B5EF4-FFF2-40B4-BE49-F238E27FC236}">
                <a16:creationId xmlns:a16="http://schemas.microsoft.com/office/drawing/2014/main" id="{5F42167D-8209-6AE4-31F9-F8C437F10324}"/>
              </a:ext>
            </a:extLst>
          </p:cNvPr>
          <p:cNvSpPr/>
          <p:nvPr/>
        </p:nvSpPr>
        <p:spPr>
          <a:xfrm>
            <a:off x="1527048" y="2730838"/>
            <a:ext cx="694944" cy="698162"/>
          </a:xfrm>
          <a:prstGeom prst="flowChartConnector">
            <a:avLst/>
          </a:prstGeom>
          <a:solidFill>
            <a:srgbClr val="015A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4B7D"/>
              </a:solidFill>
            </a:endParaRPr>
          </a:p>
        </p:txBody>
      </p:sp>
      <p:sp>
        <p:nvSpPr>
          <p:cNvPr id="6" name="Stroomdiagram: Verbindingslijn 5">
            <a:extLst>
              <a:ext uri="{FF2B5EF4-FFF2-40B4-BE49-F238E27FC236}">
                <a16:creationId xmlns:a16="http://schemas.microsoft.com/office/drawing/2014/main" id="{00079052-F7F7-6D34-ED1D-BF1C08EF89C7}"/>
              </a:ext>
            </a:extLst>
          </p:cNvPr>
          <p:cNvSpPr/>
          <p:nvPr/>
        </p:nvSpPr>
        <p:spPr>
          <a:xfrm>
            <a:off x="4480954" y="2730838"/>
            <a:ext cx="694944" cy="698162"/>
          </a:xfrm>
          <a:prstGeom prst="flowChartConnector">
            <a:avLst/>
          </a:prstGeom>
          <a:solidFill>
            <a:srgbClr val="015A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4B7D"/>
              </a:solidFill>
            </a:endParaRPr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id="{7AB8A008-4645-16AE-8735-05594F505002}"/>
              </a:ext>
            </a:extLst>
          </p:cNvPr>
          <p:cNvSpPr/>
          <p:nvPr/>
        </p:nvSpPr>
        <p:spPr>
          <a:xfrm>
            <a:off x="7364657" y="2730838"/>
            <a:ext cx="694944" cy="698162"/>
          </a:xfrm>
          <a:prstGeom prst="flowChartConnector">
            <a:avLst/>
          </a:prstGeom>
          <a:solidFill>
            <a:srgbClr val="015A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4B7D"/>
              </a:solidFill>
            </a:endParaRPr>
          </a:p>
        </p:txBody>
      </p:sp>
      <p:sp>
        <p:nvSpPr>
          <p:cNvPr id="9" name="Stroomdiagram: Verbindingslijn 8">
            <a:extLst>
              <a:ext uri="{FF2B5EF4-FFF2-40B4-BE49-F238E27FC236}">
                <a16:creationId xmlns:a16="http://schemas.microsoft.com/office/drawing/2014/main" id="{D594B720-89AC-45F8-78E5-5FA7872879ED}"/>
              </a:ext>
            </a:extLst>
          </p:cNvPr>
          <p:cNvSpPr/>
          <p:nvPr/>
        </p:nvSpPr>
        <p:spPr>
          <a:xfrm>
            <a:off x="9954768" y="2730838"/>
            <a:ext cx="694944" cy="698162"/>
          </a:xfrm>
          <a:prstGeom prst="flowChartConnector">
            <a:avLst/>
          </a:prstGeom>
          <a:solidFill>
            <a:srgbClr val="015A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4B7D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FF5155B-708C-5468-CDE4-A81D8F7AB67F}"/>
              </a:ext>
            </a:extLst>
          </p:cNvPr>
          <p:cNvSpPr txBox="1"/>
          <p:nvPr/>
        </p:nvSpPr>
        <p:spPr>
          <a:xfrm>
            <a:off x="1001268" y="3556570"/>
            <a:ext cx="161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Teams vormen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13C32E0-BF41-3BE0-3EFD-06132538C54C}"/>
              </a:ext>
            </a:extLst>
          </p:cNvPr>
          <p:cNvSpPr txBox="1"/>
          <p:nvPr/>
        </p:nvSpPr>
        <p:spPr>
          <a:xfrm>
            <a:off x="9492996" y="3556570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Aanbodavond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C6339C0-C2D1-DB21-7C5A-0E4F3F63AA0E}"/>
              </a:ext>
            </a:extLst>
          </p:cNvPr>
          <p:cNvSpPr txBox="1"/>
          <p:nvPr/>
        </p:nvSpPr>
        <p:spPr>
          <a:xfrm>
            <a:off x="4019182" y="3602736"/>
            <a:ext cx="1763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Inhoudelijk vastomlijnd plan per team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3799B1F-43A4-BE07-7BD1-8F69B9949562}"/>
              </a:ext>
            </a:extLst>
          </p:cNvPr>
          <p:cNvSpPr txBox="1"/>
          <p:nvPr/>
        </p:nvSpPr>
        <p:spPr>
          <a:xfrm>
            <a:off x="6902885" y="3573150"/>
            <a:ext cx="1618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Gesprekken met aanbieders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032113DC-5C18-34CE-B1D1-BCA11741E5D1}"/>
              </a:ext>
            </a:extLst>
          </p:cNvPr>
          <p:cNvCxnSpPr>
            <a:cxnSpLocks/>
          </p:cNvCxnSpPr>
          <p:nvPr/>
        </p:nvCxnSpPr>
        <p:spPr>
          <a:xfrm flipV="1">
            <a:off x="1945032" y="4754880"/>
            <a:ext cx="8357208" cy="0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17A91411-7E3F-E0A5-8AEA-4E2749376B89}"/>
              </a:ext>
            </a:extLst>
          </p:cNvPr>
          <p:cNvSpPr txBox="1"/>
          <p:nvPr/>
        </p:nvSpPr>
        <p:spPr>
          <a:xfrm>
            <a:off x="1135788" y="5105614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A64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Vandaag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789A355-F542-9BDB-A5D2-2E7FB17BD1F9}"/>
              </a:ext>
            </a:extLst>
          </p:cNvPr>
          <p:cNvSpPr txBox="1"/>
          <p:nvPr/>
        </p:nvSpPr>
        <p:spPr>
          <a:xfrm>
            <a:off x="9492996" y="5105614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A64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November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E2BD0B-BB4C-1CEA-36F8-A51A307C748C}"/>
              </a:ext>
            </a:extLst>
          </p:cNvPr>
          <p:cNvSpPr txBox="1"/>
          <p:nvPr/>
        </p:nvSpPr>
        <p:spPr>
          <a:xfrm>
            <a:off x="4091572" y="5110836"/>
            <a:ext cx="161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A6400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3299976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8D0C0-B602-CF09-1193-586A5D0B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581713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417162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Meedenken over: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FDAC138-AEAC-DF0C-A8C0-42A1719D476C}"/>
              </a:ext>
            </a:extLst>
          </p:cNvPr>
          <p:cNvSpPr/>
          <p:nvPr/>
        </p:nvSpPr>
        <p:spPr>
          <a:xfrm>
            <a:off x="530728" y="1654144"/>
            <a:ext cx="11008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Organiseren inkoopactie dak-, spouw- en vloerisolatie.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Organiseren inkoopactie warmtepompen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Organiseren inkoopactie glas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Organiseren inkoopactie groene daken 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Organiseren inkoopactie energiegebruik zonnepanelen en opslag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highlight>
                <a:srgbClr val="FFFF00"/>
              </a:highlight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highlight>
                <a:srgbClr val="FFFF00"/>
              </a:highlight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8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417162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Meedoen</a:t>
            </a:r>
            <a:r>
              <a:rPr lang="nl-NL" sz="4400" dirty="0">
                <a:latin typeface="Swis721 BdRnd BT" panose="020F0704020202020204" pitchFamily="34" charset="0"/>
              </a:rPr>
              <a:t>: Hoe wil ik actief zijn?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FDAC138-AEAC-DF0C-A8C0-42A1719D476C}"/>
              </a:ext>
            </a:extLst>
          </p:cNvPr>
          <p:cNvSpPr/>
          <p:nvPr/>
        </p:nvSpPr>
        <p:spPr>
          <a:xfrm>
            <a:off x="530728" y="1654144"/>
            <a:ext cx="11008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Meedenken in team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Communicatie rondom deze actie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Straatambassadeur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Anders… (aansluiten bij biodiversiteit,…)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Niet, maar wel op de hoogte gehouden </a:t>
            </a:r>
          </a:p>
          <a:p>
            <a:pPr marL="857250" lvl="1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highlight>
                <a:srgbClr val="FFFF00"/>
              </a:highlight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06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F8E541F-3F19-F044-874D-8348840BF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347" y="-525346"/>
            <a:ext cx="3961633" cy="4380582"/>
          </a:xfrm>
          <a:prstGeom prst="rect">
            <a:avLst/>
          </a:prstGeom>
        </p:spPr>
      </p:pic>
      <p:sp>
        <p:nvSpPr>
          <p:cNvPr id="29" name="Titel 11">
            <a:extLst>
              <a:ext uri="{FF2B5EF4-FFF2-40B4-BE49-F238E27FC236}">
                <a16:creationId xmlns:a16="http://schemas.microsoft.com/office/drawing/2014/main" id="{8B4430C5-9570-664A-910D-1C2085FEB829}"/>
              </a:ext>
            </a:extLst>
          </p:cNvPr>
          <p:cNvSpPr txBox="1">
            <a:spLocks/>
          </p:cNvSpPr>
          <p:nvPr/>
        </p:nvSpPr>
        <p:spPr>
          <a:xfrm>
            <a:off x="530729" y="184112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En dan nu…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BD4ADEF-6CF9-C148-926E-3B39C88EE0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4969" y="3429000"/>
            <a:ext cx="4420054" cy="4420054"/>
          </a:xfrm>
          <a:prstGeom prst="ellipse">
            <a:avLst/>
          </a:prstGeom>
        </p:spPr>
      </p:pic>
      <p:pic>
        <p:nvPicPr>
          <p:cNvPr id="4" name="Afbeelding 3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FF538D4C-E7A6-A114-B678-6205960C7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0835" y="6081143"/>
            <a:ext cx="2186609" cy="59274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50A0006-8AA6-9C48-8191-D7E26B04F8D7}"/>
              </a:ext>
            </a:extLst>
          </p:cNvPr>
          <p:cNvSpPr/>
          <p:nvPr/>
        </p:nvSpPr>
        <p:spPr>
          <a:xfrm>
            <a:off x="3621793" y="3513053"/>
            <a:ext cx="3961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/>
            <a:r>
              <a:rPr lang="nl-NL" b="1" dirty="0">
                <a:solidFill>
                  <a:srgbClr val="004B7D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Sluit jij ook aan bij ons team?</a:t>
            </a:r>
          </a:p>
          <a:p>
            <a:pPr marL="114300" lvl="0"/>
            <a:endParaRPr lang="nl-NL" b="1" dirty="0">
              <a:solidFill>
                <a:srgbClr val="004B7D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  <a:p>
            <a:pPr marL="114300" lvl="0"/>
            <a:endParaRPr lang="nl-NL" b="1" dirty="0">
              <a:solidFill>
                <a:srgbClr val="004B7D"/>
              </a:solidFill>
              <a:latin typeface="Circular Std Book Italic" panose="020B0604020101020102" pitchFamily="34" charset="0"/>
              <a:cs typeface="Circular Std Book Italic" panose="020B0604020101020102" pitchFamily="34" charset="0"/>
            </a:endParaRPr>
          </a:p>
          <a:p>
            <a:pPr marL="114300" lvl="0"/>
            <a:r>
              <a:rPr lang="nl-NL" b="1" dirty="0">
                <a:solidFill>
                  <a:srgbClr val="004B7D"/>
                </a:solidFill>
                <a:latin typeface="Circular Std Book Italic" panose="020B0604020101020102" pitchFamily="34" charset="0"/>
                <a:cs typeface="Circular Std Book Italic" panose="020B0604020101020102" pitchFamily="34" charset="0"/>
              </a:rPr>
              <a:t> 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8739175C-D6EA-95B6-69CB-C101AB6AD5C6}"/>
              </a:ext>
            </a:extLst>
          </p:cNvPr>
          <p:cNvSpPr/>
          <p:nvPr/>
        </p:nvSpPr>
        <p:spPr>
          <a:xfrm>
            <a:off x="530729" y="1249780"/>
            <a:ext cx="8160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Vragen?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Napraten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Aan de slag!</a:t>
            </a:r>
          </a:p>
        </p:txBody>
      </p:sp>
    </p:spTree>
    <p:extLst>
      <p:ext uri="{BB962C8B-B14F-4D97-AF65-F5344CB8AC3E}">
        <p14:creationId xmlns:p14="http://schemas.microsoft.com/office/powerpoint/2010/main" val="8812898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533193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Introductie</a:t>
            </a:r>
          </a:p>
        </p:txBody>
      </p:sp>
      <p:pic>
        <p:nvPicPr>
          <p:cNvPr id="3" name="Afbeelding 2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9D1FAD33-A926-A5A0-4132-A0FADCE43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99" y="2812511"/>
            <a:ext cx="4717308" cy="1278769"/>
          </a:xfrm>
          <a:prstGeom prst="rect">
            <a:avLst/>
          </a:prstGeom>
        </p:spPr>
      </p:pic>
      <p:pic>
        <p:nvPicPr>
          <p:cNvPr id="9" name="Afbeelding 8" descr="Afbeelding met Lettertype, Graphics, schermopname, grafische vormgeving&#10;&#10;Automatisch gegenereerde beschrijving">
            <a:extLst>
              <a:ext uri="{FF2B5EF4-FFF2-40B4-BE49-F238E27FC236}">
                <a16:creationId xmlns:a16="http://schemas.microsoft.com/office/drawing/2014/main" id="{C86E0CB9-4756-E9C4-655E-7F1B735EB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67" y="2408611"/>
            <a:ext cx="3840691" cy="204077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4A93ADE-1DDE-A126-E005-9ED1BB490E53}"/>
              </a:ext>
            </a:extLst>
          </p:cNvPr>
          <p:cNvSpPr txBox="1"/>
          <p:nvPr/>
        </p:nvSpPr>
        <p:spPr>
          <a:xfrm>
            <a:off x="5971032" y="2890951"/>
            <a:ext cx="116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rgbClr val="015A87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&amp;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8F5F90-0945-A4B6-5920-2D353FB1C12D}"/>
              </a:ext>
            </a:extLst>
          </p:cNvPr>
          <p:cNvSpPr txBox="1"/>
          <p:nvPr/>
        </p:nvSpPr>
        <p:spPr>
          <a:xfrm>
            <a:off x="3464121" y="4999161"/>
            <a:ext cx="6898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rgbClr val="015A87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&amp;… dorpsgenoten </a:t>
            </a:r>
          </a:p>
        </p:txBody>
      </p:sp>
    </p:spTree>
    <p:extLst>
      <p:ext uri="{BB962C8B-B14F-4D97-AF65-F5344CB8AC3E}">
        <p14:creationId xmlns:p14="http://schemas.microsoft.com/office/powerpoint/2010/main" val="34739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533193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Hand omhoog als…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30728" y="1654144"/>
            <a:ext cx="11008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voor 1950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114300" lvl="0"/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0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533193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Hand omhoog als…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30728" y="1654144"/>
            <a:ext cx="11008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voor 1950</a:t>
            </a:r>
          </a:p>
          <a:p>
            <a:pPr marL="114300" lvl="0"/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tussen 1951 – 1970</a:t>
            </a:r>
          </a:p>
          <a:p>
            <a:pPr marL="114300" lvl="0"/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7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533193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Hand omhoog als…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30728" y="1654144"/>
            <a:ext cx="11008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voor 1950</a:t>
            </a:r>
          </a:p>
          <a:p>
            <a:pPr marL="114300" lvl="0"/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tussen 1951 – 1970</a:t>
            </a:r>
          </a:p>
          <a:p>
            <a:pPr marL="114300" lvl="0"/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tussen 1971 – 1985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5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533193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Hand omhoog als…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30728" y="1654144"/>
            <a:ext cx="110089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voor 1950</a:t>
            </a:r>
          </a:p>
          <a:p>
            <a:pPr marL="114300" lvl="0"/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tussen 1951 – 1970</a:t>
            </a:r>
          </a:p>
          <a:p>
            <a:pPr marL="114300" lvl="0"/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tussen 1971 – 1985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tussen 1986 – 2002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1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30729" y="533193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Hand omhoog als…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30728" y="1654144"/>
            <a:ext cx="11008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voor 1950</a:t>
            </a:r>
          </a:p>
          <a:p>
            <a:pPr marL="114300" lvl="0"/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tussen 1951 – 1970</a:t>
            </a:r>
          </a:p>
          <a:p>
            <a:pPr marL="114300" lvl="0"/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tussen 1971 – 1985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tussen 1986 – 2002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004B7D"/>
              </a:solidFill>
              <a:latin typeface="Circular Std Book" panose="020B0604020101020102" pitchFamily="34" charset="0"/>
              <a:cs typeface="Circular Std Book" panose="020B0604020101020102" pitchFamily="34" charset="0"/>
            </a:endParaRP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4B7D"/>
                </a:solidFill>
                <a:latin typeface="Circular Std Book" panose="020B0604020101020102" pitchFamily="34" charset="0"/>
                <a:cs typeface="Circular Std Book" panose="020B0604020101020102" pitchFamily="34" charset="0"/>
              </a:rPr>
              <a:t>Je in een huis woont gebouwd na 2002</a:t>
            </a:r>
          </a:p>
        </p:txBody>
      </p:sp>
    </p:spTree>
    <p:extLst>
      <p:ext uri="{BB962C8B-B14F-4D97-AF65-F5344CB8AC3E}">
        <p14:creationId xmlns:p14="http://schemas.microsoft.com/office/powerpoint/2010/main" val="127049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1">
            <a:extLst>
              <a:ext uri="{FF2B5EF4-FFF2-40B4-BE49-F238E27FC236}">
                <a16:creationId xmlns:a16="http://schemas.microsoft.com/office/drawing/2014/main" id="{D1480892-E806-432F-6BA7-C28CB2286291}"/>
              </a:ext>
            </a:extLst>
          </p:cNvPr>
          <p:cNvSpPr txBox="1">
            <a:spLocks/>
          </p:cNvSpPr>
          <p:nvPr/>
        </p:nvSpPr>
        <p:spPr>
          <a:xfrm>
            <a:off x="741899" y="1258323"/>
            <a:ext cx="10708201" cy="135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4400" dirty="0">
                <a:latin typeface="Swis721 BdRnd BT" panose="020F0704020202020204" pitchFamily="34" charset="0"/>
                <a:cs typeface="Circular Std Bold" panose="020B0604020101020102" pitchFamily="34" charset="77"/>
              </a:rPr>
              <a:t>Heb je andere onderwerpen dan energie benoemd in de enquête? </a:t>
            </a:r>
          </a:p>
        </p:txBody>
      </p:sp>
    </p:spTree>
    <p:extLst>
      <p:ext uri="{BB962C8B-B14F-4D97-AF65-F5344CB8AC3E}">
        <p14:creationId xmlns:p14="http://schemas.microsoft.com/office/powerpoint/2010/main" val="14104319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9c9188-629a-477d-a27e-bd5024f2d657">
      <Terms xmlns="http://schemas.microsoft.com/office/infopath/2007/PartnerControls"/>
    </lcf76f155ced4ddcb4097134ff3c332f>
    <TaxCatchAll xmlns="2c4dd897-d6ad-411c-91a3-cedd2c7cabc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52D98B7DA6F240A52017B48BA1E54A" ma:contentTypeVersion="19" ma:contentTypeDescription="Een nieuw document maken." ma:contentTypeScope="" ma:versionID="8d1b6437fba741cd31f826cda2197ff3">
  <xsd:schema xmlns:xsd="http://www.w3.org/2001/XMLSchema" xmlns:xs="http://www.w3.org/2001/XMLSchema" xmlns:p="http://schemas.microsoft.com/office/2006/metadata/properties" xmlns:ns2="389c9188-629a-477d-a27e-bd5024f2d657" xmlns:ns3="2c4dd897-d6ad-411c-91a3-cedd2c7cabcb" targetNamespace="http://schemas.microsoft.com/office/2006/metadata/properties" ma:root="true" ma:fieldsID="9466d7aa2ca43e6943eae30461e82f8c" ns2:_="" ns3:_="">
    <xsd:import namespace="389c9188-629a-477d-a27e-bd5024f2d657"/>
    <xsd:import namespace="2c4dd897-d6ad-411c-91a3-cedd2c7cab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c9188-629a-477d-a27e-bd5024f2d6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c8934dc-3f31-4a35-ba77-d8e9cf982a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d897-d6ad-411c-91a3-cedd2c7ca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a65a85-f199-4d3c-8882-03bacf55d975}" ma:internalName="TaxCatchAll" ma:showField="CatchAllData" ma:web="2c4dd897-d6ad-411c-91a3-cedd2c7cab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9BB00B-59FA-44D5-8AE2-5B413009DA50}">
  <ds:schemaRefs>
    <ds:schemaRef ds:uri="http://purl.org/dc/terms/"/>
    <ds:schemaRef ds:uri="http://schemas.openxmlformats.org/package/2006/metadata/core-properties"/>
    <ds:schemaRef ds:uri="2c4dd897-d6ad-411c-91a3-cedd2c7cabcb"/>
    <ds:schemaRef ds:uri="http://schemas.microsoft.com/office/2006/metadata/properties"/>
    <ds:schemaRef ds:uri="http://schemas.microsoft.com/office/2006/documentManagement/types"/>
    <ds:schemaRef ds:uri="389c9188-629a-477d-a27e-bd5024f2d657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B2193D-7D88-4771-B7DE-AEC1881DC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F559CD-00B4-4309-B61F-2855A36FF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c9188-629a-477d-a27e-bd5024f2d657"/>
    <ds:schemaRef ds:uri="2c4dd897-d6ad-411c-91a3-cedd2c7ca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Breedbeeld</PresentationFormat>
  <Paragraphs>168</Paragraphs>
  <Slides>27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Circular Std Bold</vt:lpstr>
      <vt:lpstr>Circular Std Book</vt:lpstr>
      <vt:lpstr>Circular Std Book Italic</vt:lpstr>
      <vt:lpstr>Swis721 BdRnd BT</vt:lpstr>
      <vt:lpstr>Swiss721BT</vt:lpstr>
      <vt:lpstr>Swiss721BT Rounded</vt:lpstr>
      <vt:lpstr>Kantoorthema</vt:lpstr>
      <vt:lpstr>Vijfhuizen</vt:lpstr>
      <vt:lpstr>          </vt:lpstr>
      <vt:lpstr>             </vt:lpstr>
      <vt:lpstr>             </vt:lpstr>
      <vt:lpstr>             </vt:lpstr>
      <vt:lpstr>             </vt:lpstr>
      <vt:lpstr>             </vt:lpstr>
      <vt:lpstr>             </vt:lpstr>
      <vt:lpstr>PowerPoint-presentatie</vt:lpstr>
      <vt:lpstr>PowerPoint-presentatie</vt:lpstr>
      <vt:lpstr>   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   </vt:lpstr>
      <vt:lpstr>           </vt:lpstr>
      <vt:lpstr>PowerPoint-presentatie</vt:lpstr>
      <vt:lpstr>PowerPoint-presentatie</vt:lpstr>
      <vt:lpstr>PowerPoint-presentatie</vt:lpstr>
      <vt:lpstr>Pauze</vt:lpstr>
      <vt:lpstr>             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van vendeloo</dc:creator>
  <cp:lastModifiedBy>Isabel ten Bosch</cp:lastModifiedBy>
  <cp:revision>216</cp:revision>
  <dcterms:created xsi:type="dcterms:W3CDTF">2021-02-12T12:59:44Z</dcterms:created>
  <dcterms:modified xsi:type="dcterms:W3CDTF">2024-07-11T12:04:00Z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0x0101004F52D98B7DA6F240A52017B48BA1E54A</vt:lpwstr>
  </property>
  <property fmtid="{D5CDD505-2E9C-101B-9397-08002B2CF9AE}" pid="3" name="MediaServiceImageTags">
    <vt:lpwstr/>
  </property>
  <property fmtid="{D5CDD505-2E9C-101B-9397-08002B2CF9AE}" pid="4" name="MSIP_Label_70bc7098-affd-47ae-a26c-98643fb9827b_Enabled">
    <vt:lpwstr>true</vt:lpwstr>
  </property>
  <property fmtid="{D5CDD505-2E9C-101B-9397-08002B2CF9AE}" pid="5" name="MSIP_Label_70bc7098-affd-47ae-a26c-98643fb9827b_SetDate">
    <vt:lpwstr>2024-02-01T15:37:12Z</vt:lpwstr>
  </property>
  <property fmtid="{D5CDD505-2E9C-101B-9397-08002B2CF9AE}" pid="6" name="MSIP_Label_70bc7098-affd-47ae-a26c-98643fb9827b_Method">
    <vt:lpwstr>Standard</vt:lpwstr>
  </property>
  <property fmtid="{D5CDD505-2E9C-101B-9397-08002B2CF9AE}" pid="7" name="MSIP_Label_70bc7098-affd-47ae-a26c-98643fb9827b_Name">
    <vt:lpwstr>Buurkracht label</vt:lpwstr>
  </property>
  <property fmtid="{D5CDD505-2E9C-101B-9397-08002B2CF9AE}" pid="8" name="MSIP_Label_70bc7098-affd-47ae-a26c-98643fb9827b_SiteId">
    <vt:lpwstr>40298f0c-a4ef-464c-b11f-eb046a4d6900</vt:lpwstr>
  </property>
  <property fmtid="{D5CDD505-2E9C-101B-9397-08002B2CF9AE}" pid="9" name="MSIP_Label_70bc7098-affd-47ae-a26c-98643fb9827b_ActionId">
    <vt:lpwstr>27ce2437-2ba0-47a6-9062-c7d6f0736ba1</vt:lpwstr>
  </property>
  <property fmtid="{D5CDD505-2E9C-101B-9397-08002B2CF9AE}" pid="10" name="MSIP_Label_70bc7098-affd-47ae-a26c-98643fb9827b_ContentBits">
    <vt:lpwstr>0</vt:lpwstr>
  </property>
</Properties>
</file>